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305" r:id="rId3"/>
    <p:sldId id="304" r:id="rId4"/>
    <p:sldId id="306" r:id="rId5"/>
    <p:sldId id="257" r:id="rId6"/>
    <p:sldId id="310" r:id="rId7"/>
    <p:sldId id="258" r:id="rId8"/>
    <p:sldId id="284" r:id="rId9"/>
    <p:sldId id="315" r:id="rId10"/>
    <p:sldId id="316" r:id="rId11"/>
    <p:sldId id="261" r:id="rId12"/>
    <p:sldId id="262" r:id="rId13"/>
    <p:sldId id="31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95" r:id="rId27"/>
    <p:sldId id="319" r:id="rId28"/>
    <p:sldId id="336" r:id="rId29"/>
    <p:sldId id="320" r:id="rId30"/>
    <p:sldId id="322" r:id="rId31"/>
    <p:sldId id="323" r:id="rId32"/>
    <p:sldId id="324" r:id="rId33"/>
    <p:sldId id="325" r:id="rId34"/>
    <p:sldId id="366" r:id="rId35"/>
    <p:sldId id="327" r:id="rId36"/>
    <p:sldId id="335" r:id="rId37"/>
    <p:sldId id="330" r:id="rId38"/>
    <p:sldId id="331" r:id="rId39"/>
    <p:sldId id="332" r:id="rId40"/>
    <p:sldId id="326" r:id="rId41"/>
    <p:sldId id="333" r:id="rId42"/>
    <p:sldId id="317" r:id="rId43"/>
    <p:sldId id="337" r:id="rId44"/>
    <p:sldId id="313" r:id="rId45"/>
    <p:sldId id="338" r:id="rId46"/>
    <p:sldId id="339" r:id="rId47"/>
    <p:sldId id="367" r:id="rId48"/>
    <p:sldId id="340" r:id="rId49"/>
    <p:sldId id="341" r:id="rId50"/>
    <p:sldId id="342" r:id="rId51"/>
    <p:sldId id="343" r:id="rId52"/>
    <p:sldId id="344" r:id="rId53"/>
    <p:sldId id="345" r:id="rId54"/>
    <p:sldId id="346" r:id="rId55"/>
    <p:sldId id="350" r:id="rId56"/>
    <p:sldId id="349" r:id="rId57"/>
    <p:sldId id="365" r:id="rId58"/>
    <p:sldId id="348" r:id="rId59"/>
    <p:sldId id="351" r:id="rId60"/>
    <p:sldId id="353" r:id="rId61"/>
    <p:sldId id="355" r:id="rId62"/>
    <p:sldId id="356" r:id="rId63"/>
    <p:sldId id="357" r:id="rId64"/>
    <p:sldId id="358" r:id="rId65"/>
    <p:sldId id="359" r:id="rId66"/>
    <p:sldId id="360" r:id="rId67"/>
    <p:sldId id="361" r:id="rId68"/>
    <p:sldId id="368" r:id="rId69"/>
    <p:sldId id="299" r:id="rId70"/>
    <p:sldId id="369" r:id="rId71"/>
    <p:sldId id="362" r:id="rId72"/>
    <p:sldId id="363" r:id="rId73"/>
    <p:sldId id="364" r:id="rId74"/>
    <p:sldId id="301" r:id="rId7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>
        <p:scale>
          <a:sx n="80" d="100"/>
          <a:sy n="80" d="100"/>
        </p:scale>
        <p:origin x="37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9/17/2024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9/17/2024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9/17/2024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157"/>
            <a:ext cx="2356674" cy="6853096"/>
            <a:chOff x="6627813" y="195610"/>
            <a:chExt cx="1952625" cy="5678141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5610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9/17/2024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2">
              <a:lumMod val="7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4" y="806116"/>
            <a:ext cx="7409028" cy="4174958"/>
          </a:xfrm>
        </p:spPr>
        <p:txBody>
          <a:bodyPr>
            <a:normAutofit/>
          </a:bodyPr>
          <a:lstStyle/>
          <a:p>
            <a:pPr algn="ctr">
              <a:lnSpc>
                <a:spcPct val="200000"/>
              </a:lnSpc>
            </a:pPr>
            <a:r>
              <a:rPr lang="en-US" sz="7300" b="1" u="sng" dirty="0" smtClean="0">
                <a:solidFill>
                  <a:srgbClr val="00B050"/>
                </a:solidFill>
              </a:rPr>
              <a:t>INSECTS</a:t>
            </a:r>
            <a:r>
              <a:rPr lang="en-US" sz="6600" b="1" u="sng" dirty="0" smtClean="0">
                <a:solidFill>
                  <a:srgbClr val="00B050"/>
                </a:solidFill>
              </a:rPr>
              <a:t/>
            </a:r>
            <a:br>
              <a:rPr lang="en-US" sz="6600" b="1" u="sng" dirty="0" smtClean="0">
                <a:solidFill>
                  <a:srgbClr val="00B050"/>
                </a:solidFill>
              </a:rPr>
            </a:br>
            <a:r>
              <a:rPr lang="en-US" sz="4900" b="1" u="sng" dirty="0" smtClean="0">
                <a:solidFill>
                  <a:srgbClr val="00B050"/>
                </a:solidFill>
              </a:rPr>
              <a:t>OF IMPORTANCE</a:t>
            </a:r>
            <a:endParaRPr lang="en-US" sz="6600" b="1" u="sng" dirty="0">
              <a:solidFill>
                <a:srgbClr val="00B05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933792"/>
            <a:ext cx="8915399" cy="672926"/>
          </a:xfrm>
        </p:spPr>
        <p:txBody>
          <a:bodyPr>
            <a:normAutofit/>
          </a:bodyPr>
          <a:lstStyle/>
          <a:p>
            <a:pPr algn="r"/>
            <a:r>
              <a:rPr lang="en-US" sz="2400" b="1" i="1" dirty="0" err="1" smtClean="0"/>
              <a:t>Bisaso</a:t>
            </a:r>
            <a:r>
              <a:rPr lang="en-US" sz="2400" b="1" i="1" dirty="0" smtClean="0"/>
              <a:t> M</a:t>
            </a:r>
            <a:endParaRPr lang="en-US" sz="2400" b="1" i="1" dirty="0"/>
          </a:p>
        </p:txBody>
      </p:sp>
    </p:spTree>
    <p:extLst>
      <p:ext uri="{BB962C8B-B14F-4D97-AF65-F5344CB8AC3E}">
        <p14:creationId xmlns:p14="http://schemas.microsoft.com/office/powerpoint/2010/main" val="370725714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3179" y="624110"/>
            <a:ext cx="9531433" cy="879837"/>
          </a:xfrm>
        </p:spPr>
        <p:txBody>
          <a:bodyPr/>
          <a:lstStyle/>
          <a:p>
            <a:r>
              <a:rPr lang="en-US" b="1" dirty="0" smtClean="0">
                <a:latin typeface="Comic Sans MS" panose="030F0702030302020204" pitchFamily="66" charset="0"/>
              </a:rPr>
              <a:t>Revision Exercise</a:t>
            </a:r>
            <a:endParaRPr lang="en-US" b="1" dirty="0">
              <a:latin typeface="Comic Sans MS" panose="030F0702030302020204" pitchFamily="66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57400" y="1419727"/>
            <a:ext cx="9447212" cy="4491496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buAutoNum type="arabicPeriod"/>
            </a:pPr>
            <a:r>
              <a:rPr lang="en-US" sz="3200" dirty="0" smtClean="0">
                <a:latin typeface="Comic Sans MS" panose="030F0702030302020204" pitchFamily="66" charset="0"/>
              </a:rPr>
              <a:t>Using your knowledge of taxonomy; state the kingdom, phylum and class to which insects belong</a:t>
            </a:r>
          </a:p>
          <a:p>
            <a:pPr>
              <a:lnSpc>
                <a:spcPct val="150000"/>
              </a:lnSpc>
              <a:buAutoNum type="arabicPeriod"/>
            </a:pPr>
            <a:r>
              <a:rPr lang="en-US" sz="3200" dirty="0" smtClean="0">
                <a:latin typeface="Comic Sans MS" panose="030F0702030302020204" pitchFamily="66" charset="0"/>
              </a:rPr>
              <a:t>For each of the taxonomic groups listed in qn.1 above, give reasons to support your answer</a:t>
            </a:r>
            <a:endParaRPr lang="en-US" sz="3200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64615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69432" y="1191127"/>
            <a:ext cx="9435179" cy="2336424"/>
          </a:xfrm>
        </p:spPr>
        <p:txBody>
          <a:bodyPr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n-US" sz="4400" b="1" u="sng" dirty="0" smtClean="0"/>
              <a:t>GENERAL EXTERNAL OBSERVABLE FEATURES OF INSECTS</a:t>
            </a:r>
            <a:endParaRPr lang="en-US" sz="4400" b="1" u="sn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93496" y="3765886"/>
            <a:ext cx="9411116" cy="1862489"/>
          </a:xfrm>
        </p:spPr>
        <p:txBody>
          <a:bodyPr>
            <a:noAutofit/>
          </a:bodyPr>
          <a:lstStyle/>
          <a:p>
            <a:pPr algn="just">
              <a:lnSpc>
                <a:spcPct val="150000"/>
              </a:lnSpc>
            </a:pPr>
            <a:r>
              <a:rPr lang="en-US" sz="3200" b="1" i="1" dirty="0" smtClean="0"/>
              <a:t>Let’s explore the body parts of insects and how they are important for their mode of life</a:t>
            </a:r>
            <a:endParaRPr lang="en-US" sz="3200" b="1" i="1" dirty="0"/>
          </a:p>
        </p:txBody>
      </p:sp>
    </p:spTree>
    <p:extLst>
      <p:ext uri="{BB962C8B-B14F-4D97-AF65-F5344CB8AC3E}">
        <p14:creationId xmlns:p14="http://schemas.microsoft.com/office/powerpoint/2010/main" val="381927882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7657" y="624110"/>
            <a:ext cx="9526956" cy="1000153"/>
          </a:xfrm>
        </p:spPr>
        <p:txBody>
          <a:bodyPr>
            <a:normAutofit/>
          </a:bodyPr>
          <a:lstStyle/>
          <a:p>
            <a:r>
              <a:rPr lang="en-US" sz="4400" b="1" dirty="0" smtClean="0">
                <a:latin typeface="Comic Sans MS" panose="030F0702030302020204" pitchFamily="66" charset="0"/>
              </a:rPr>
              <a:t>Generally;</a:t>
            </a:r>
            <a:endParaRPr lang="en-US" sz="4400" b="1" dirty="0">
              <a:latin typeface="Comic Sans MS" panose="030F0702030302020204" pitchFamily="66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34126" y="1515979"/>
            <a:ext cx="8674769" cy="4644189"/>
          </a:xfrm>
        </p:spPr>
        <p:txBody>
          <a:bodyPr>
            <a:noAutofit/>
          </a:bodyPr>
          <a:lstStyle/>
          <a:p>
            <a:pPr algn="just"/>
            <a:r>
              <a:rPr lang="en-US" sz="3200" dirty="0" smtClean="0">
                <a:latin typeface="Comic Sans MS" panose="030F0702030302020204" pitchFamily="66" charset="0"/>
              </a:rPr>
              <a:t>The insect body is divided into three main parts</a:t>
            </a:r>
          </a:p>
          <a:p>
            <a:pPr lvl="1" algn="just"/>
            <a:r>
              <a:rPr lang="en-US" sz="2800" dirty="0" smtClean="0">
                <a:latin typeface="Comic Sans MS" panose="030F0702030302020204" pitchFamily="66" charset="0"/>
              </a:rPr>
              <a:t>Head</a:t>
            </a:r>
          </a:p>
          <a:p>
            <a:pPr lvl="1" algn="just"/>
            <a:r>
              <a:rPr lang="en-US" sz="2800" dirty="0" smtClean="0">
                <a:latin typeface="Comic Sans MS" panose="030F0702030302020204" pitchFamily="66" charset="0"/>
              </a:rPr>
              <a:t>Thorax</a:t>
            </a:r>
          </a:p>
          <a:p>
            <a:pPr lvl="1" algn="just"/>
            <a:r>
              <a:rPr lang="en-US" sz="2800" dirty="0" smtClean="0">
                <a:latin typeface="Comic Sans MS" panose="030F0702030302020204" pitchFamily="66" charset="0"/>
              </a:rPr>
              <a:t>Abdomen</a:t>
            </a:r>
          </a:p>
          <a:p>
            <a:pPr algn="just"/>
            <a:r>
              <a:rPr lang="en-US" sz="3200" dirty="0" smtClean="0">
                <a:latin typeface="Comic Sans MS" panose="030F0702030302020204" pitchFamily="66" charset="0"/>
              </a:rPr>
              <a:t>Each of the three divisions carries a set of structures </a:t>
            </a:r>
          </a:p>
        </p:txBody>
      </p:sp>
    </p:spTree>
    <p:extLst>
      <p:ext uri="{BB962C8B-B14F-4D97-AF65-F5344CB8AC3E}">
        <p14:creationId xmlns:p14="http://schemas.microsoft.com/office/powerpoint/2010/main" val="23834833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2074" y="4812639"/>
            <a:ext cx="9952539" cy="1588161"/>
          </a:xfrm>
        </p:spPr>
        <p:txBody>
          <a:bodyPr>
            <a:normAutofit/>
          </a:bodyPr>
          <a:lstStyle/>
          <a:p>
            <a:r>
              <a:rPr lang="en-US" sz="3200" b="1" dirty="0" smtClean="0">
                <a:solidFill>
                  <a:schemeClr val="accent6"/>
                </a:solidFill>
                <a:latin typeface="Comic Sans MS" panose="030F0702030302020204" pitchFamily="66" charset="0"/>
              </a:rPr>
              <a:t>BE AS DESCRITIVE AS POSSIBLE WITH THESE FEATURES</a:t>
            </a:r>
            <a:endParaRPr lang="en-US" sz="3200" b="1" dirty="0">
              <a:solidFill>
                <a:schemeClr val="accent6"/>
              </a:solidFill>
              <a:latin typeface="Comic Sans MS" panose="030F0702030302020204" pitchFamily="66" charset="0"/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/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1845" y="697830"/>
            <a:ext cx="4030578" cy="3465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7060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44579" y="4860757"/>
            <a:ext cx="9760034" cy="1001027"/>
          </a:xfrm>
        </p:spPr>
        <p:txBody>
          <a:bodyPr>
            <a:noAutofit/>
          </a:bodyPr>
          <a:lstStyle/>
          <a:p>
            <a:r>
              <a:rPr lang="en-US" sz="3600" b="1" dirty="0" smtClean="0">
                <a:latin typeface="Comic Sans MS" panose="030F0702030302020204" pitchFamily="66" charset="0"/>
              </a:rPr>
              <a:t>THE HEAD</a:t>
            </a:r>
            <a:endParaRPr lang="en-US" sz="3600" b="1" dirty="0">
              <a:latin typeface="Comic Sans MS" panose="030F0702030302020204" pitchFamily="66" charset="0"/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/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9212" y="634965"/>
            <a:ext cx="8915400" cy="4032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71857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0359" y="491760"/>
            <a:ext cx="9844254" cy="855774"/>
          </a:xfrm>
        </p:spPr>
        <p:txBody>
          <a:bodyPr>
            <a:normAutofit/>
          </a:bodyPr>
          <a:lstStyle/>
          <a:p>
            <a:r>
              <a:rPr lang="en-US" sz="4400" b="1" dirty="0" smtClean="0">
                <a:latin typeface="Comic Sans MS" panose="030F0702030302020204" pitchFamily="66" charset="0"/>
              </a:rPr>
              <a:t>Features on the head</a:t>
            </a:r>
            <a:endParaRPr lang="en-US" sz="4400" b="1" dirty="0">
              <a:latin typeface="Comic Sans MS" panose="030F0702030302020204" pitchFamily="66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2705" y="1467858"/>
            <a:ext cx="9288379" cy="4836696"/>
          </a:xfrm>
        </p:spPr>
        <p:txBody>
          <a:bodyPr>
            <a:normAutofit/>
          </a:bodyPr>
          <a:lstStyle/>
          <a:p>
            <a:r>
              <a:rPr lang="en-US" sz="3200" dirty="0" smtClean="0">
                <a:latin typeface="Comic Sans MS" panose="030F0702030302020204" pitchFamily="66" charset="0"/>
              </a:rPr>
              <a:t>A pair of compound eyes (Large/Small)</a:t>
            </a:r>
          </a:p>
          <a:p>
            <a:r>
              <a:rPr lang="en-US" sz="3200" dirty="0" smtClean="0">
                <a:latin typeface="Comic Sans MS" panose="030F0702030302020204" pitchFamily="66" charset="0"/>
              </a:rPr>
              <a:t>Mouth parts (Mandibles/proboscis/both)</a:t>
            </a:r>
          </a:p>
          <a:p>
            <a:r>
              <a:rPr lang="en-US" sz="3200" dirty="0" smtClean="0">
                <a:latin typeface="Comic Sans MS" panose="030F0702030302020204" pitchFamily="66" charset="0"/>
              </a:rPr>
              <a:t>A pair of segmented antennae (Long/Short/Hairy/hairless/Pointed/clubbed)</a:t>
            </a:r>
          </a:p>
          <a:p>
            <a:pPr lvl="1"/>
            <a:r>
              <a:rPr lang="en-US" sz="2800" dirty="0" smtClean="0">
                <a:latin typeface="Comic Sans MS" panose="030F0702030302020204" pitchFamily="66" charset="0"/>
              </a:rPr>
              <a:t>Some insects have simple eyes – Houseflies</a:t>
            </a:r>
          </a:p>
          <a:p>
            <a:pPr lvl="1"/>
            <a:r>
              <a:rPr lang="en-US" sz="2800" dirty="0" smtClean="0">
                <a:latin typeface="Comic Sans MS" panose="030F0702030302020204" pitchFamily="66" charset="0"/>
              </a:rPr>
              <a:t>Termites have no eyes</a:t>
            </a:r>
          </a:p>
        </p:txBody>
      </p:sp>
    </p:spTree>
    <p:extLst>
      <p:ext uri="{BB962C8B-B14F-4D97-AF65-F5344CB8AC3E}">
        <p14:creationId xmlns:p14="http://schemas.microsoft.com/office/powerpoint/2010/main" val="869687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07695" y="5209674"/>
            <a:ext cx="9723938" cy="711120"/>
          </a:xfrm>
        </p:spPr>
        <p:txBody>
          <a:bodyPr>
            <a:normAutofit/>
          </a:bodyPr>
          <a:lstStyle/>
          <a:p>
            <a:r>
              <a:rPr lang="en-US" sz="3200" b="1" dirty="0" smtClean="0">
                <a:latin typeface="Comic Sans MS" panose="030F0702030302020204" pitchFamily="66" charset="0"/>
              </a:rPr>
              <a:t>THE THORAX</a:t>
            </a:r>
            <a:endParaRPr lang="en-US" sz="3200" b="1" dirty="0">
              <a:latin typeface="Comic Sans MS" panose="030F0702030302020204" pitchFamily="66" charset="0"/>
            </a:endParaRPr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178" b="21178"/>
          <a:stretch>
            <a:fillRect/>
          </a:stretch>
        </p:blipFill>
        <p:spPr>
          <a:xfrm>
            <a:off x="1605793" y="707156"/>
            <a:ext cx="10016709" cy="4382204"/>
          </a:xfrm>
        </p:spPr>
      </p:pic>
    </p:spTree>
    <p:extLst>
      <p:ext uri="{BB962C8B-B14F-4D97-AF65-F5344CB8AC3E}">
        <p14:creationId xmlns:p14="http://schemas.microsoft.com/office/powerpoint/2010/main" val="75802780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96453" y="624110"/>
            <a:ext cx="9808159" cy="723427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latin typeface="Comic Sans MS" panose="030F0702030302020204" pitchFamily="66" charset="0"/>
              </a:rPr>
              <a:t>Features on the thorax</a:t>
            </a:r>
            <a:endParaRPr lang="en-US" sz="4000" b="1" dirty="0">
              <a:latin typeface="Comic Sans MS" panose="030F0702030302020204" pitchFamily="66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29592" y="1443793"/>
            <a:ext cx="8831179" cy="4824660"/>
          </a:xfrm>
        </p:spPr>
        <p:txBody>
          <a:bodyPr>
            <a:noAutofit/>
          </a:bodyPr>
          <a:lstStyle/>
          <a:p>
            <a:pPr algn="just"/>
            <a:r>
              <a:rPr lang="en-US" sz="3200" dirty="0" smtClean="0">
                <a:latin typeface="Comic Sans MS" panose="030F0702030302020204" pitchFamily="66" charset="0"/>
              </a:rPr>
              <a:t>It is divided into three segments</a:t>
            </a:r>
          </a:p>
          <a:p>
            <a:pPr lvl="1" algn="just"/>
            <a:r>
              <a:rPr lang="en-US" sz="2800" dirty="0" err="1" smtClean="0">
                <a:latin typeface="Comic Sans MS" panose="030F0702030302020204" pitchFamily="66" charset="0"/>
              </a:rPr>
              <a:t>Prothorax</a:t>
            </a:r>
            <a:endParaRPr lang="en-US" sz="2800" dirty="0" smtClean="0">
              <a:latin typeface="Comic Sans MS" panose="030F0702030302020204" pitchFamily="66" charset="0"/>
            </a:endParaRPr>
          </a:p>
          <a:p>
            <a:pPr lvl="1" algn="just"/>
            <a:r>
              <a:rPr lang="en-US" sz="2800" dirty="0" err="1" smtClean="0">
                <a:latin typeface="Comic Sans MS" panose="030F0702030302020204" pitchFamily="66" charset="0"/>
              </a:rPr>
              <a:t>Mesothorax</a:t>
            </a:r>
            <a:endParaRPr lang="en-US" sz="2800" dirty="0" smtClean="0">
              <a:latin typeface="Comic Sans MS" panose="030F0702030302020204" pitchFamily="66" charset="0"/>
            </a:endParaRPr>
          </a:p>
          <a:p>
            <a:pPr lvl="1" algn="just"/>
            <a:r>
              <a:rPr lang="en-US" sz="2800" dirty="0" err="1" smtClean="0">
                <a:latin typeface="Comic Sans MS" panose="030F0702030302020204" pitchFamily="66" charset="0"/>
              </a:rPr>
              <a:t>Metathorax</a:t>
            </a:r>
            <a:endParaRPr lang="en-US" sz="2800" dirty="0">
              <a:latin typeface="Comic Sans MS" panose="030F0702030302020204" pitchFamily="66" charset="0"/>
            </a:endParaRPr>
          </a:p>
          <a:p>
            <a:pPr algn="just"/>
            <a:r>
              <a:rPr lang="en-US" sz="3200" dirty="0" smtClean="0">
                <a:latin typeface="Comic Sans MS" panose="030F0702030302020204" pitchFamily="66" charset="0"/>
              </a:rPr>
              <a:t>3 pairs of jointed legs; with one pair located on each thoracic segment</a:t>
            </a:r>
          </a:p>
          <a:p>
            <a:pPr algn="just"/>
            <a:r>
              <a:rPr lang="en-US" sz="3200" dirty="0" smtClean="0">
                <a:latin typeface="Comic Sans MS" panose="030F0702030302020204" pitchFamily="66" charset="0"/>
              </a:rPr>
              <a:t>Spiracles (1 pair on each segment)</a:t>
            </a:r>
          </a:p>
          <a:p>
            <a:pPr algn="just"/>
            <a:r>
              <a:rPr lang="en-US" sz="2800" i="1" dirty="0">
                <a:latin typeface="Comic Sans MS" panose="030F0702030302020204" pitchFamily="66" charset="0"/>
              </a:rPr>
              <a:t>Wings (2 pairs, 1 pair or 0 pairs</a:t>
            </a:r>
            <a:r>
              <a:rPr lang="en-US" sz="2800" i="1" dirty="0" smtClean="0">
                <a:latin typeface="Comic Sans MS" panose="030F0702030302020204" pitchFamily="66" charset="0"/>
              </a:rPr>
              <a:t>)</a:t>
            </a:r>
            <a:r>
              <a:rPr lang="en-US" sz="2800" i="1" dirty="0">
                <a:latin typeface="Comic Sans MS" panose="030F0702030302020204" pitchFamily="66" charset="0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42457317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96448" y="5077326"/>
            <a:ext cx="9675813" cy="723152"/>
          </a:xfrm>
        </p:spPr>
        <p:txBody>
          <a:bodyPr>
            <a:normAutofit/>
          </a:bodyPr>
          <a:lstStyle/>
          <a:p>
            <a:r>
              <a:rPr lang="en-US" sz="3200" b="1" dirty="0" smtClean="0">
                <a:latin typeface="Comic Sans MS" panose="030F0702030302020204" pitchFamily="66" charset="0"/>
              </a:rPr>
              <a:t>THE ABDOMEN</a:t>
            </a:r>
            <a:endParaRPr lang="en-US" sz="3200" b="1" dirty="0">
              <a:latin typeface="Comic Sans MS" panose="030F0702030302020204" pitchFamily="66" charset="0"/>
            </a:endParaRPr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16997" b="16997"/>
          <a:stretch>
            <a:fillRect/>
          </a:stretch>
        </p:blipFill>
        <p:spPr>
          <a:xfrm>
            <a:off x="2231716" y="827474"/>
            <a:ext cx="9080389" cy="4310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04555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8531" y="624110"/>
            <a:ext cx="8911687" cy="843743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latin typeface="Comic Sans MS" panose="030F0702030302020204" pitchFamily="66" charset="0"/>
              </a:rPr>
              <a:t>Features on the abdomen</a:t>
            </a:r>
            <a:endParaRPr lang="en-US" sz="4000" b="1" dirty="0">
              <a:latin typeface="Comic Sans MS" panose="030F0702030302020204" pitchFamily="66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25842" y="1612240"/>
            <a:ext cx="9278770" cy="4235116"/>
          </a:xfrm>
        </p:spPr>
        <p:txBody>
          <a:bodyPr>
            <a:normAutofit/>
          </a:bodyPr>
          <a:lstStyle/>
          <a:p>
            <a:pPr algn="just"/>
            <a:r>
              <a:rPr lang="en-US" sz="3600" dirty="0" smtClean="0">
                <a:latin typeface="Comic Sans MS" panose="030F0702030302020204" pitchFamily="66" charset="0"/>
              </a:rPr>
              <a:t>It is segmented</a:t>
            </a:r>
          </a:p>
          <a:p>
            <a:pPr algn="just"/>
            <a:r>
              <a:rPr lang="en-US" sz="3600" dirty="0" smtClean="0">
                <a:latin typeface="Comic Sans MS" panose="030F0702030302020204" pitchFamily="66" charset="0"/>
              </a:rPr>
              <a:t>Maybe rounded, pointed, elongated, hairy etc.</a:t>
            </a:r>
          </a:p>
          <a:p>
            <a:pPr algn="just"/>
            <a:r>
              <a:rPr lang="en-US" sz="3600" dirty="0" smtClean="0">
                <a:latin typeface="Comic Sans MS" panose="030F0702030302020204" pitchFamily="66" charset="0"/>
              </a:rPr>
              <a:t>Spiracles; a pair on each abdominal segment – breathing routes</a:t>
            </a:r>
          </a:p>
        </p:txBody>
      </p:sp>
    </p:spTree>
    <p:extLst>
      <p:ext uri="{BB962C8B-B14F-4D97-AF65-F5344CB8AC3E}">
        <p14:creationId xmlns:p14="http://schemas.microsoft.com/office/powerpoint/2010/main" val="48936012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20516" y="879651"/>
            <a:ext cx="9784095" cy="780703"/>
          </a:xfrm>
        </p:spPr>
        <p:txBody>
          <a:bodyPr>
            <a:normAutofit/>
          </a:bodyPr>
          <a:lstStyle/>
          <a:p>
            <a:r>
              <a:rPr lang="en-US" sz="4400" b="1" i="1" dirty="0" smtClean="0">
                <a:latin typeface="Comic Sans MS" panose="030F0702030302020204" pitchFamily="66" charset="0"/>
              </a:rPr>
              <a:t>Competency</a:t>
            </a:r>
            <a:endParaRPr lang="en-US" sz="4400" b="1" i="1" dirty="0">
              <a:latin typeface="Comic Sans MS" panose="030F0702030302020204" pitchFamily="66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29590" y="1732547"/>
            <a:ext cx="9375022" cy="3958390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en-US" sz="3200" i="1" dirty="0" smtClean="0">
                <a:latin typeface="Comic Sans MS" panose="030F0702030302020204" pitchFamily="66" charset="0"/>
              </a:rPr>
              <a:t>Learner understands the </a:t>
            </a:r>
            <a:r>
              <a:rPr lang="en-US" sz="3200" b="1" i="1" dirty="0" smtClean="0">
                <a:latin typeface="Comic Sans MS" panose="030F0702030302020204" pitchFamily="66" charset="0"/>
              </a:rPr>
              <a:t>characteristics</a:t>
            </a:r>
            <a:r>
              <a:rPr lang="en-US" sz="3200" i="1" dirty="0" smtClean="0">
                <a:latin typeface="Comic Sans MS" panose="030F0702030302020204" pitchFamily="66" charset="0"/>
              </a:rPr>
              <a:t> of insects, relates the observed </a:t>
            </a:r>
            <a:r>
              <a:rPr lang="en-US" sz="3200" b="1" i="1" dirty="0" smtClean="0">
                <a:latin typeface="Comic Sans MS" panose="030F0702030302020204" pitchFamily="66" charset="0"/>
              </a:rPr>
              <a:t>structures</a:t>
            </a:r>
            <a:r>
              <a:rPr lang="en-US" sz="3200" i="1" dirty="0" smtClean="0">
                <a:latin typeface="Comic Sans MS" panose="030F0702030302020204" pitchFamily="66" charset="0"/>
              </a:rPr>
              <a:t> to their </a:t>
            </a:r>
            <a:r>
              <a:rPr lang="en-US" sz="3200" b="1" i="1" dirty="0" smtClean="0">
                <a:latin typeface="Comic Sans MS" panose="030F0702030302020204" pitchFamily="66" charset="0"/>
              </a:rPr>
              <a:t>function</a:t>
            </a:r>
            <a:r>
              <a:rPr lang="en-US" sz="3200" i="1" dirty="0" smtClean="0">
                <a:latin typeface="Comic Sans MS" panose="030F0702030302020204" pitchFamily="66" charset="0"/>
              </a:rPr>
              <a:t> and appreciate that insects have direct or indirect </a:t>
            </a:r>
            <a:r>
              <a:rPr lang="en-US" sz="3200" b="1" i="1" dirty="0" smtClean="0">
                <a:latin typeface="Comic Sans MS" panose="030F0702030302020204" pitchFamily="66" charset="0"/>
              </a:rPr>
              <a:t>effects</a:t>
            </a:r>
            <a:r>
              <a:rPr lang="en-US" sz="3200" i="1" dirty="0" smtClean="0">
                <a:latin typeface="Comic Sans MS" panose="030F0702030302020204" pitchFamily="66" charset="0"/>
              </a:rPr>
              <a:t> on the well-being of other organisms</a:t>
            </a:r>
            <a:endParaRPr lang="en-US" sz="3200" i="1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180843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5821" y="5379320"/>
            <a:ext cx="9387051" cy="754380"/>
          </a:xfrm>
        </p:spPr>
        <p:txBody>
          <a:bodyPr>
            <a:normAutofit/>
          </a:bodyPr>
          <a:lstStyle/>
          <a:p>
            <a:r>
              <a:rPr lang="en-US" sz="3200" b="1" dirty="0" smtClean="0">
                <a:latin typeface="Comic Sans MS" panose="030F0702030302020204" pitchFamily="66" charset="0"/>
              </a:rPr>
              <a:t>LEGS OF INSECTS</a:t>
            </a:r>
            <a:endParaRPr lang="en-US" sz="3200" b="1" dirty="0">
              <a:latin typeface="Comic Sans MS" panose="030F0702030302020204" pitchFamily="66" charset="0"/>
            </a:endParaRPr>
          </a:p>
        </p:txBody>
      </p:sp>
      <p:pic>
        <p:nvPicPr>
          <p:cNvPr id="4" name="Picture Placeholder 3"/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7759" t="18946" r="3277" b="16048"/>
          <a:stretch/>
        </p:blipFill>
        <p:spPr>
          <a:xfrm>
            <a:off x="2538657" y="950495"/>
            <a:ext cx="8229600" cy="4379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80032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36296" y="986589"/>
            <a:ext cx="9637294" cy="4944980"/>
          </a:xfrm>
        </p:spPr>
        <p:txBody>
          <a:bodyPr>
            <a:noAutofit/>
          </a:bodyPr>
          <a:lstStyle/>
          <a:p>
            <a:pPr algn="just"/>
            <a:r>
              <a:rPr lang="en-US" sz="3200" dirty="0" smtClean="0">
                <a:latin typeface="Comic Sans MS" panose="030F0702030302020204" pitchFamily="66" charset="0"/>
              </a:rPr>
              <a:t>Insect legs are jointed</a:t>
            </a:r>
          </a:p>
          <a:p>
            <a:pPr lvl="1" algn="just"/>
            <a:r>
              <a:rPr lang="en-US" sz="2800" dirty="0" err="1" smtClean="0">
                <a:latin typeface="Comic Sans MS" panose="030F0702030302020204" pitchFamily="66" charset="0"/>
              </a:rPr>
              <a:t>Coxa</a:t>
            </a:r>
            <a:r>
              <a:rPr lang="en-US" sz="2800" dirty="0" smtClean="0">
                <a:latin typeface="Comic Sans MS" panose="030F0702030302020204" pitchFamily="66" charset="0"/>
              </a:rPr>
              <a:t>, Trochanter, Femur, Tibia and Tarsus (Foot)</a:t>
            </a:r>
            <a:endParaRPr lang="en-US" sz="2800" dirty="0">
              <a:latin typeface="Comic Sans MS" panose="030F0702030302020204" pitchFamily="66" charset="0"/>
            </a:endParaRPr>
          </a:p>
          <a:p>
            <a:pPr algn="just"/>
            <a:r>
              <a:rPr lang="en-US" sz="3200" dirty="0" smtClean="0">
                <a:latin typeface="Comic Sans MS" panose="030F0702030302020204" pitchFamily="66" charset="0"/>
              </a:rPr>
              <a:t>Have a pad of sticky substance at the tip; </a:t>
            </a:r>
          </a:p>
          <a:p>
            <a:pPr lvl="1" algn="just"/>
            <a:r>
              <a:rPr lang="en-US" sz="2800" dirty="0" err="1" smtClean="0">
                <a:latin typeface="Comic Sans MS" panose="030F0702030302020204" pitchFamily="66" charset="0"/>
              </a:rPr>
              <a:t>Arollium</a:t>
            </a:r>
            <a:r>
              <a:rPr lang="en-US" sz="2800" dirty="0" smtClean="0">
                <a:latin typeface="Comic Sans MS" panose="030F0702030302020204" pitchFamily="66" charset="0"/>
              </a:rPr>
              <a:t> pad (For walking on smooth surfaces)</a:t>
            </a:r>
            <a:endParaRPr lang="en-US" sz="2800" dirty="0">
              <a:latin typeface="Comic Sans MS" panose="030F0702030302020204" pitchFamily="66" charset="0"/>
            </a:endParaRPr>
          </a:p>
          <a:p>
            <a:pPr algn="just"/>
            <a:r>
              <a:rPr lang="en-US" sz="3200" dirty="0" smtClean="0">
                <a:latin typeface="Comic Sans MS" panose="030F0702030302020204" pitchFamily="66" charset="0"/>
              </a:rPr>
              <a:t>A pair of claws (For walking on rough surfaces</a:t>
            </a:r>
          </a:p>
          <a:p>
            <a:pPr algn="just"/>
            <a:r>
              <a:rPr lang="en-US" sz="3200" i="1" dirty="0" smtClean="0">
                <a:latin typeface="Comic Sans MS" panose="030F0702030302020204" pitchFamily="66" charset="0"/>
              </a:rPr>
              <a:t>May be hairy (House fly, bees)</a:t>
            </a:r>
          </a:p>
          <a:p>
            <a:pPr algn="just"/>
            <a:r>
              <a:rPr lang="en-US" sz="3200" i="1" dirty="0" smtClean="0">
                <a:latin typeface="Comic Sans MS" panose="030F0702030302020204" pitchFamily="66" charset="0"/>
              </a:rPr>
              <a:t>May have spines for protection (Cockroach)</a:t>
            </a:r>
          </a:p>
        </p:txBody>
      </p:sp>
    </p:spTree>
    <p:extLst>
      <p:ext uri="{BB962C8B-B14F-4D97-AF65-F5344CB8AC3E}">
        <p14:creationId xmlns:p14="http://schemas.microsoft.com/office/powerpoint/2010/main" val="4053116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80674" y="5317956"/>
            <a:ext cx="9699876" cy="750771"/>
          </a:xfrm>
        </p:spPr>
        <p:txBody>
          <a:bodyPr>
            <a:normAutofit/>
          </a:bodyPr>
          <a:lstStyle/>
          <a:p>
            <a:r>
              <a:rPr lang="en-US" sz="3200" b="1" dirty="0" smtClean="0">
                <a:latin typeface="Comic Sans MS" panose="030F0702030302020204" pitchFamily="66" charset="0"/>
              </a:rPr>
              <a:t>WINGS</a:t>
            </a:r>
            <a:endParaRPr lang="en-US" sz="3200" b="1" dirty="0">
              <a:latin typeface="Comic Sans MS" panose="030F0702030302020204" pitchFamily="66" charset="0"/>
            </a:endParaRPr>
          </a:p>
        </p:txBody>
      </p:sp>
      <p:pic>
        <p:nvPicPr>
          <p:cNvPr id="6" name="Picture Placeholder 5"/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14547" t="2420" r="13387" b="12692"/>
          <a:stretch/>
        </p:blipFill>
        <p:spPr>
          <a:xfrm>
            <a:off x="2406315" y="962530"/>
            <a:ext cx="6424863" cy="4271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3033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3021" y="383475"/>
            <a:ext cx="9591591" cy="831713"/>
          </a:xfrm>
        </p:spPr>
        <p:txBody>
          <a:bodyPr>
            <a:normAutofit/>
          </a:bodyPr>
          <a:lstStyle/>
          <a:p>
            <a:r>
              <a:rPr lang="en-US" sz="4400" b="1" dirty="0" smtClean="0">
                <a:latin typeface="Comic Sans MS" panose="030F0702030302020204" pitchFamily="66" charset="0"/>
              </a:rPr>
              <a:t>About wings …..</a:t>
            </a:r>
            <a:endParaRPr lang="en-US" sz="4400" b="1" dirty="0">
              <a:latin typeface="Comic Sans MS" panose="030F0702030302020204" pitchFamily="66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40042" y="1431759"/>
            <a:ext cx="9964570" cy="4752474"/>
          </a:xfrm>
        </p:spPr>
        <p:txBody>
          <a:bodyPr>
            <a:noAutofit/>
          </a:bodyPr>
          <a:lstStyle/>
          <a:p>
            <a:pPr algn="just"/>
            <a:r>
              <a:rPr lang="en-US" sz="3200" dirty="0" smtClean="0">
                <a:latin typeface="Comic Sans MS" panose="030F0702030302020204" pitchFamily="66" charset="0"/>
              </a:rPr>
              <a:t>Some insects have wings (Flight)</a:t>
            </a:r>
          </a:p>
          <a:p>
            <a:pPr algn="just"/>
            <a:r>
              <a:rPr lang="en-US" sz="3200" dirty="0" smtClean="0">
                <a:latin typeface="Comic Sans MS" panose="030F0702030302020204" pitchFamily="66" charset="0"/>
              </a:rPr>
              <a:t>They may be veined (Cockroach)</a:t>
            </a:r>
          </a:p>
          <a:p>
            <a:pPr algn="just"/>
            <a:r>
              <a:rPr lang="en-US" sz="3200" dirty="0" smtClean="0">
                <a:latin typeface="Comic Sans MS" panose="030F0702030302020204" pitchFamily="66" charset="0"/>
              </a:rPr>
              <a:t>May have scales (Butter flies)</a:t>
            </a:r>
          </a:p>
          <a:p>
            <a:pPr algn="just"/>
            <a:r>
              <a:rPr lang="en-US" sz="3200" dirty="0" smtClean="0">
                <a:latin typeface="Comic Sans MS" panose="030F0702030302020204" pitchFamily="66" charset="0"/>
              </a:rPr>
              <a:t>Some have one pair (attached on </a:t>
            </a:r>
            <a:r>
              <a:rPr lang="en-US" sz="3200" dirty="0" err="1" smtClean="0">
                <a:latin typeface="Comic Sans MS" panose="030F0702030302020204" pitchFamily="66" charset="0"/>
              </a:rPr>
              <a:t>Mesothorax</a:t>
            </a:r>
            <a:r>
              <a:rPr lang="en-US" sz="3200" dirty="0" smtClean="0">
                <a:latin typeface="Comic Sans MS" panose="030F0702030302020204" pitchFamily="66" charset="0"/>
              </a:rPr>
              <a:t>) – H/fly </a:t>
            </a:r>
          </a:p>
          <a:p>
            <a:pPr algn="just"/>
            <a:r>
              <a:rPr lang="en-US" sz="3200" dirty="0" smtClean="0">
                <a:latin typeface="Comic Sans MS" panose="030F0702030302020204" pitchFamily="66" charset="0"/>
              </a:rPr>
              <a:t>Some have two pairs (attached on </a:t>
            </a:r>
            <a:r>
              <a:rPr lang="en-US" sz="3200" dirty="0" err="1" smtClean="0">
                <a:latin typeface="Comic Sans MS" panose="030F0702030302020204" pitchFamily="66" charset="0"/>
              </a:rPr>
              <a:t>mesothorax</a:t>
            </a:r>
            <a:r>
              <a:rPr lang="en-US" sz="3200" dirty="0" smtClean="0">
                <a:latin typeface="Comic Sans MS" panose="030F0702030302020204" pitchFamily="66" charset="0"/>
              </a:rPr>
              <a:t> and </a:t>
            </a:r>
            <a:r>
              <a:rPr lang="en-US" sz="3200" dirty="0" err="1" smtClean="0">
                <a:latin typeface="Comic Sans MS" panose="030F0702030302020204" pitchFamily="66" charset="0"/>
              </a:rPr>
              <a:t>metathorax</a:t>
            </a:r>
            <a:r>
              <a:rPr lang="en-US" sz="3200" dirty="0" smtClean="0">
                <a:latin typeface="Comic Sans MS" panose="030F0702030302020204" pitchFamily="66" charset="0"/>
              </a:rPr>
              <a:t>) – Bees</a:t>
            </a:r>
          </a:p>
        </p:txBody>
      </p:sp>
    </p:spTree>
    <p:extLst>
      <p:ext uri="{BB962C8B-B14F-4D97-AF65-F5344CB8AC3E}">
        <p14:creationId xmlns:p14="http://schemas.microsoft.com/office/powerpoint/2010/main" val="40105647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1" y="4896853"/>
            <a:ext cx="9483308" cy="998621"/>
          </a:xfrm>
        </p:spPr>
        <p:txBody>
          <a:bodyPr>
            <a:normAutofit/>
          </a:bodyPr>
          <a:lstStyle/>
          <a:p>
            <a:r>
              <a:rPr lang="en-US" sz="3200" b="1" dirty="0" smtClean="0">
                <a:latin typeface="Comic Sans MS" panose="030F0702030302020204" pitchFamily="66" charset="0"/>
              </a:rPr>
              <a:t>INSECT MOUTH PARTS</a:t>
            </a:r>
            <a:endParaRPr lang="en-US" sz="3200" b="1" dirty="0">
              <a:latin typeface="Comic Sans MS" panose="030F0702030302020204" pitchFamily="66" charset="0"/>
            </a:endParaRPr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-227" t="12821" r="326" b="3098"/>
          <a:stretch/>
        </p:blipFill>
        <p:spPr>
          <a:xfrm>
            <a:off x="1886858" y="275770"/>
            <a:ext cx="8906555" cy="4934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2594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4258" y="612080"/>
            <a:ext cx="9603623" cy="793210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latin typeface="Comic Sans MS" panose="030F0702030302020204" pitchFamily="66" charset="0"/>
              </a:rPr>
              <a:t>Generally</a:t>
            </a:r>
            <a:endParaRPr lang="en-US" sz="4000" b="1" dirty="0">
              <a:latin typeface="Comic Sans MS" panose="030F0702030302020204" pitchFamily="66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4737" y="1419725"/>
            <a:ext cx="9384631" cy="448777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800" dirty="0" smtClean="0">
                <a:latin typeface="Comic Sans MS" panose="030F0702030302020204" pitchFamily="66" charset="0"/>
              </a:rPr>
              <a:t>Insect mouth parts are modified according to the kind of food sources.</a:t>
            </a:r>
          </a:p>
          <a:p>
            <a:r>
              <a:rPr lang="en-US" sz="2800" dirty="0" smtClean="0">
                <a:latin typeface="Comic Sans MS" panose="030F0702030302020204" pitchFamily="66" charset="0"/>
              </a:rPr>
              <a:t>Some insects have sharp mandibles for biting - Cockroaches</a:t>
            </a:r>
          </a:p>
          <a:p>
            <a:r>
              <a:rPr lang="en-US" sz="2800" dirty="0" smtClean="0">
                <a:latin typeface="Comic Sans MS" panose="030F0702030302020204" pitchFamily="66" charset="0"/>
              </a:rPr>
              <a:t>Proboscis – for sucking – like butterfly</a:t>
            </a:r>
          </a:p>
          <a:p>
            <a:r>
              <a:rPr lang="en-US" sz="2800" dirty="0" smtClean="0">
                <a:latin typeface="Comic Sans MS" panose="030F0702030302020204" pitchFamily="66" charset="0"/>
              </a:rPr>
              <a:t>Proboscis with piercing </a:t>
            </a:r>
            <a:r>
              <a:rPr lang="en-US" sz="2800" dirty="0" err="1" smtClean="0">
                <a:latin typeface="Comic Sans MS" panose="030F0702030302020204" pitchFamily="66" charset="0"/>
              </a:rPr>
              <a:t>stylets</a:t>
            </a:r>
            <a:r>
              <a:rPr lang="en-US" sz="2800" dirty="0" smtClean="0">
                <a:latin typeface="Comic Sans MS" panose="030F0702030302020204" pitchFamily="66" charset="0"/>
              </a:rPr>
              <a:t> – mosquitoes</a:t>
            </a:r>
          </a:p>
          <a:p>
            <a:r>
              <a:rPr lang="en-US" sz="2800" dirty="0" smtClean="0">
                <a:latin typeface="Comic Sans MS" panose="030F0702030302020204" pitchFamily="66" charset="0"/>
              </a:rPr>
              <a:t>Bees have both mandibles (for </a:t>
            </a:r>
            <a:r>
              <a:rPr lang="en-US" sz="2800" dirty="0" err="1" smtClean="0">
                <a:latin typeface="Comic Sans MS" panose="030F0702030302020204" pitchFamily="66" charset="0"/>
              </a:rPr>
              <a:t>moulding</a:t>
            </a:r>
            <a:r>
              <a:rPr lang="en-US" sz="2800" dirty="0" smtClean="0">
                <a:latin typeface="Comic Sans MS" panose="030F0702030302020204" pitchFamily="66" charset="0"/>
              </a:rPr>
              <a:t> wax) and a proboscis (for sucking nectar)</a:t>
            </a:r>
            <a:endParaRPr lang="en-US" sz="2800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31310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8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8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8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8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5685" y="1612232"/>
            <a:ext cx="8915400" cy="3019926"/>
          </a:xfrm>
        </p:spPr>
        <p:txBody>
          <a:bodyPr>
            <a:normAutofit/>
          </a:bodyPr>
          <a:lstStyle/>
          <a:p>
            <a:pPr algn="ctr"/>
            <a:r>
              <a:rPr lang="en-US" sz="6600" b="1" u="sng" dirty="0" smtClean="0">
                <a:latin typeface="Comic Sans MS" panose="030F0702030302020204" pitchFamily="66" charset="0"/>
              </a:rPr>
              <a:t>INSECTS IN SUMMARY</a:t>
            </a:r>
            <a:endParaRPr lang="en-US" sz="6600" b="1" u="sng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184109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91916" y="4993105"/>
            <a:ext cx="9507367" cy="1105753"/>
          </a:xfrm>
        </p:spPr>
        <p:txBody>
          <a:bodyPr>
            <a:noAutofit/>
          </a:bodyPr>
          <a:lstStyle/>
          <a:p>
            <a:r>
              <a:rPr lang="en-US" sz="4000" b="1" dirty="0" smtClean="0">
                <a:latin typeface="Comic Sans MS" panose="030F0702030302020204" pitchFamily="66" charset="0"/>
              </a:rPr>
              <a:t>THE HOUSE FLY (</a:t>
            </a:r>
            <a:r>
              <a:rPr lang="en-US" sz="4000" b="1" i="1" dirty="0" smtClean="0">
                <a:latin typeface="Comic Sans MS" panose="030F0702030302020204" pitchFamily="66" charset="0"/>
              </a:rPr>
              <a:t>Musca domestica</a:t>
            </a:r>
            <a:r>
              <a:rPr lang="en-US" sz="4000" b="1" dirty="0" smtClean="0">
                <a:latin typeface="Comic Sans MS" panose="030F0702030302020204" pitchFamily="66" charset="0"/>
              </a:rPr>
              <a:t>)</a:t>
            </a:r>
            <a:endParaRPr lang="en-US" sz="4000" b="1" dirty="0">
              <a:latin typeface="Comic Sans MS" panose="030F0702030302020204" pitchFamily="66" charset="0"/>
            </a:endParaRPr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t="4254" b="5061"/>
          <a:stretch/>
        </p:blipFill>
        <p:spPr>
          <a:xfrm>
            <a:off x="1965098" y="348340"/>
            <a:ext cx="8915400" cy="5050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50259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0199783"/>
              </p:ext>
            </p:extLst>
          </p:nvPr>
        </p:nvGraphicFramePr>
        <p:xfrm>
          <a:off x="1600204" y="397045"/>
          <a:ext cx="10142616" cy="606391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85547"/>
                <a:gridCol w="120439"/>
                <a:gridCol w="8036630"/>
              </a:tblGrid>
              <a:tr h="474133">
                <a:tc gridSpan="3"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latin typeface="Comic Sans MS" panose="030F0702030302020204" pitchFamily="66" charset="0"/>
                        </a:rPr>
                        <a:t>HEAD</a:t>
                      </a:r>
                      <a:endParaRPr lang="en-US" sz="2400" b="1" dirty="0">
                        <a:latin typeface="Comic Sans MS" panose="030F0702030302020204" pitchFamily="66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74133">
                <a:tc gridSpan="2">
                  <a:txBody>
                    <a:bodyPr/>
                    <a:lstStyle/>
                    <a:p>
                      <a:r>
                        <a:rPr lang="en-US" sz="2400" dirty="0" smtClean="0">
                          <a:latin typeface="Comic Sans MS" panose="030F0702030302020204" pitchFamily="66" charset="0"/>
                        </a:rPr>
                        <a:t>EYES</a:t>
                      </a:r>
                      <a:endParaRPr lang="en-US" sz="2400" dirty="0">
                        <a:latin typeface="Comic Sans MS" panose="030F0702030302020204" pitchFamily="66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2400" dirty="0">
                        <a:latin typeface="Comic Sans MS" panose="030F0702030302020204" pitchFamily="66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Comic Sans MS" panose="030F0702030302020204" pitchFamily="66" charset="0"/>
                        </a:rPr>
                        <a:t>One pair</a:t>
                      </a:r>
                      <a:r>
                        <a:rPr lang="en-US" sz="2400" baseline="0" dirty="0" smtClean="0">
                          <a:latin typeface="Comic Sans MS" panose="030F0702030302020204" pitchFamily="66" charset="0"/>
                        </a:rPr>
                        <a:t> of large compound eyes and 3 simple eyes </a:t>
                      </a:r>
                      <a:endParaRPr lang="en-US" sz="2400" dirty="0">
                        <a:latin typeface="Comic Sans MS" panose="030F0702030302020204" pitchFamily="66" charset="0"/>
                      </a:endParaRPr>
                    </a:p>
                  </a:txBody>
                  <a:tcPr/>
                </a:tc>
              </a:tr>
              <a:tr h="489747">
                <a:tc gridSpan="2">
                  <a:txBody>
                    <a:bodyPr/>
                    <a:lstStyle/>
                    <a:p>
                      <a:r>
                        <a:rPr lang="en-US" sz="1800" dirty="0" smtClean="0">
                          <a:latin typeface="Comic Sans MS" panose="030F0702030302020204" pitchFamily="66" charset="0"/>
                        </a:rPr>
                        <a:t>MOUTH PARTS</a:t>
                      </a:r>
                      <a:endParaRPr lang="en-US" sz="1800" dirty="0">
                        <a:latin typeface="Comic Sans MS" panose="030F0702030302020204" pitchFamily="66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2400" dirty="0">
                        <a:latin typeface="Comic Sans MS" panose="030F0702030302020204" pitchFamily="66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Comic Sans MS" panose="030F0702030302020204" pitchFamily="66" charset="0"/>
                        </a:rPr>
                        <a:t>A</a:t>
                      </a:r>
                      <a:r>
                        <a:rPr lang="en-US" sz="2400" baseline="0" dirty="0" smtClean="0">
                          <a:latin typeface="Comic Sans MS" panose="030F0702030302020204" pitchFamily="66" charset="0"/>
                        </a:rPr>
                        <a:t> short, hairy proboscis; with an expanded tip</a:t>
                      </a:r>
                      <a:endParaRPr lang="en-US" sz="2400" dirty="0">
                        <a:latin typeface="Comic Sans MS" panose="030F0702030302020204" pitchFamily="66" charset="0"/>
                      </a:endParaRPr>
                    </a:p>
                  </a:txBody>
                  <a:tcPr/>
                </a:tc>
              </a:tr>
              <a:tr h="474133">
                <a:tc gridSpan="2">
                  <a:txBody>
                    <a:bodyPr/>
                    <a:lstStyle/>
                    <a:p>
                      <a:r>
                        <a:rPr lang="en-US" sz="2400" dirty="0" smtClean="0">
                          <a:latin typeface="Comic Sans MS" panose="030F0702030302020204" pitchFamily="66" charset="0"/>
                        </a:rPr>
                        <a:t>ANTENNAE</a:t>
                      </a:r>
                      <a:endParaRPr lang="en-US" sz="2400" dirty="0">
                        <a:latin typeface="Comic Sans MS" panose="030F0702030302020204" pitchFamily="66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2400" dirty="0">
                        <a:latin typeface="Comic Sans MS" panose="030F0702030302020204" pitchFamily="66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Comic Sans MS" panose="030F0702030302020204" pitchFamily="66" charset="0"/>
                        </a:rPr>
                        <a:t>One</a:t>
                      </a:r>
                      <a:r>
                        <a:rPr lang="en-US" sz="2400" baseline="0" dirty="0" smtClean="0">
                          <a:latin typeface="Comic Sans MS" panose="030F0702030302020204" pitchFamily="66" charset="0"/>
                        </a:rPr>
                        <a:t> pair of short hairy antennae</a:t>
                      </a:r>
                      <a:endParaRPr lang="en-US" sz="2400" dirty="0">
                        <a:latin typeface="Comic Sans MS" panose="030F0702030302020204" pitchFamily="66" charset="0"/>
                      </a:endParaRPr>
                    </a:p>
                  </a:txBody>
                  <a:tcPr/>
                </a:tc>
              </a:tr>
              <a:tr h="474133">
                <a:tc gridSpan="3"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latin typeface="Comic Sans MS" panose="030F0702030302020204" pitchFamily="66" charset="0"/>
                        </a:rPr>
                        <a:t>THORAX</a:t>
                      </a:r>
                      <a:endParaRPr lang="en-US" sz="2400" b="1" dirty="0">
                        <a:latin typeface="Comic Sans MS" panose="030F0702030302020204" pitchFamily="66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853439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Comic Sans MS" panose="030F0702030302020204" pitchFamily="66" charset="0"/>
                        </a:rPr>
                        <a:t>WINGS</a:t>
                      </a:r>
                      <a:endParaRPr lang="en-US" sz="2400" dirty="0">
                        <a:latin typeface="Comic Sans MS" panose="030F0702030302020204" pitchFamily="66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2400" dirty="0" smtClean="0">
                          <a:latin typeface="Comic Sans MS" panose="030F0702030302020204" pitchFamily="66" charset="0"/>
                        </a:rPr>
                        <a:t>One pair of membranous wings – </a:t>
                      </a:r>
                      <a:r>
                        <a:rPr lang="en-US" sz="2400" dirty="0" err="1" smtClean="0">
                          <a:latin typeface="Comic Sans MS" panose="030F0702030302020204" pitchFamily="66" charset="0"/>
                        </a:rPr>
                        <a:t>Mesothorax</a:t>
                      </a:r>
                      <a:r>
                        <a:rPr lang="en-US" sz="2400" dirty="0" smtClean="0">
                          <a:latin typeface="Comic Sans MS" panose="030F0702030302020204" pitchFamily="66" charset="0"/>
                        </a:rPr>
                        <a:t> </a:t>
                      </a:r>
                    </a:p>
                    <a:p>
                      <a:r>
                        <a:rPr lang="en-US" sz="2400" dirty="0" smtClean="0">
                          <a:latin typeface="Comic Sans MS" panose="030F0702030302020204" pitchFamily="66" charset="0"/>
                        </a:rPr>
                        <a:t>A pair of balancing rods called halteres – </a:t>
                      </a:r>
                      <a:r>
                        <a:rPr lang="en-US" sz="2400" dirty="0" err="1" smtClean="0">
                          <a:latin typeface="Comic Sans MS" panose="030F0702030302020204" pitchFamily="66" charset="0"/>
                        </a:rPr>
                        <a:t>metathorax</a:t>
                      </a:r>
                      <a:endParaRPr lang="en-US" sz="2400" dirty="0">
                        <a:latin typeface="Comic Sans MS" panose="030F0702030302020204" pitchFamily="66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853439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Comic Sans MS" panose="030F0702030302020204" pitchFamily="66" charset="0"/>
                        </a:rPr>
                        <a:t>LEGS</a:t>
                      </a:r>
                      <a:endParaRPr lang="en-US" sz="2400" dirty="0">
                        <a:latin typeface="Comic Sans MS" panose="030F0702030302020204" pitchFamily="66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2400" dirty="0" smtClean="0">
                          <a:latin typeface="Comic Sans MS" panose="030F0702030302020204" pitchFamily="66" charset="0"/>
                        </a:rPr>
                        <a:t>3</a:t>
                      </a:r>
                      <a:r>
                        <a:rPr lang="en-US" sz="2400" baseline="0" dirty="0" smtClean="0">
                          <a:latin typeface="Comic Sans MS" panose="030F0702030302020204" pitchFamily="66" charset="0"/>
                        </a:rPr>
                        <a:t> pairs of hairy jointed legs, with claws and a sticky pad at the tarsal end</a:t>
                      </a:r>
                      <a:endParaRPr lang="en-US" sz="2400" dirty="0">
                        <a:latin typeface="Comic Sans MS" panose="030F0702030302020204" pitchFamily="66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74133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>
                          <a:latin typeface="Comic Sans MS" panose="030F0702030302020204" pitchFamily="66" charset="0"/>
                        </a:rPr>
                        <a:t>ABDOMEN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2400" baseline="0" dirty="0" smtClean="0">
                          <a:latin typeface="Comic Sans MS" panose="030F0702030302020204" pitchFamily="66" charset="0"/>
                        </a:rPr>
                        <a:t>Rounded and segmented</a:t>
                      </a:r>
                      <a:endParaRPr lang="en-US" sz="2400" dirty="0">
                        <a:latin typeface="Comic Sans MS" panose="030F0702030302020204" pitchFamily="66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74133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Comic Sans MS" panose="030F0702030302020204" pitchFamily="66" charset="0"/>
                        </a:rPr>
                        <a:t>HABITAT</a:t>
                      </a:r>
                      <a:endParaRPr lang="en-US" sz="2400" dirty="0">
                        <a:latin typeface="Comic Sans MS" panose="030F0702030302020204" pitchFamily="66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2400" dirty="0" smtClean="0">
                          <a:latin typeface="Comic Sans MS" panose="030F0702030302020204" pitchFamily="66" charset="0"/>
                        </a:rPr>
                        <a:t>Dirty moist</a:t>
                      </a:r>
                      <a:r>
                        <a:rPr lang="en-US" sz="2400" baseline="0" dirty="0" smtClean="0">
                          <a:latin typeface="Comic Sans MS" panose="030F0702030302020204" pitchFamily="66" charset="0"/>
                        </a:rPr>
                        <a:t> places</a:t>
                      </a:r>
                      <a:endParaRPr lang="en-US" sz="2400" dirty="0">
                        <a:latin typeface="Comic Sans MS" panose="030F0702030302020204" pitchFamily="66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74133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Comic Sans MS" panose="030F0702030302020204" pitchFamily="66" charset="0"/>
                        </a:rPr>
                        <a:t>FOOD</a:t>
                      </a:r>
                      <a:endParaRPr lang="en-US" sz="2400" dirty="0">
                        <a:latin typeface="Comic Sans MS" panose="030F0702030302020204" pitchFamily="66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2400" dirty="0" smtClean="0">
                          <a:latin typeface="Comic Sans MS" panose="030F0702030302020204" pitchFamily="66" charset="0"/>
                        </a:rPr>
                        <a:t>Decomposing matter</a:t>
                      </a:r>
                      <a:endParaRPr lang="en-US" sz="2400" dirty="0">
                        <a:latin typeface="Comic Sans MS" panose="030F0702030302020204" pitchFamily="66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548356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Comic Sans MS" panose="030F0702030302020204" pitchFamily="66" charset="0"/>
                        </a:rPr>
                        <a:t>NOTES</a:t>
                      </a:r>
                      <a:endParaRPr lang="en-US" sz="2400" dirty="0">
                        <a:latin typeface="Comic Sans MS" panose="030F0702030302020204" pitchFamily="66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2400" dirty="0" smtClean="0">
                          <a:latin typeface="Comic Sans MS" panose="030F0702030302020204" pitchFamily="66" charset="0"/>
                        </a:rPr>
                        <a:t>Has longitudinal</a:t>
                      </a:r>
                      <a:r>
                        <a:rPr lang="en-US" sz="2400" baseline="0" dirty="0" smtClean="0">
                          <a:latin typeface="Comic Sans MS" panose="030F0702030302020204" pitchFamily="66" charset="0"/>
                        </a:rPr>
                        <a:t> stripes on the thorax</a:t>
                      </a:r>
                      <a:endParaRPr lang="en-US" sz="2400" dirty="0">
                        <a:latin typeface="Comic Sans MS" panose="030F0702030302020204" pitchFamily="66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502334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2449" y="974557"/>
            <a:ext cx="6629400" cy="512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9939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80669" y="419567"/>
            <a:ext cx="9603623" cy="723427"/>
          </a:xfrm>
        </p:spPr>
        <p:txBody>
          <a:bodyPr/>
          <a:lstStyle/>
          <a:p>
            <a:r>
              <a:rPr lang="en-US" b="1" dirty="0" smtClean="0">
                <a:latin typeface="Comic Sans MS" panose="030F0702030302020204" pitchFamily="66" charset="0"/>
              </a:rPr>
              <a:t>Learning outcomes</a:t>
            </a:r>
            <a:endParaRPr lang="en-US" b="1" dirty="0">
              <a:latin typeface="Comic Sans MS" panose="030F0702030302020204" pitchFamily="66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08484" y="866274"/>
            <a:ext cx="9901990" cy="5486400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2800" dirty="0" smtClean="0">
                <a:latin typeface="Comic Sans MS" panose="030F0702030302020204" pitchFamily="66" charset="0"/>
              </a:rPr>
              <a:t>Common examples of insects </a:t>
            </a:r>
          </a:p>
          <a:p>
            <a:pPr lvl="1">
              <a:lnSpc>
                <a:spcPct val="150000"/>
              </a:lnSpc>
            </a:pPr>
            <a:r>
              <a:rPr lang="en-US" sz="2400" dirty="0" smtClean="0">
                <a:latin typeface="Comic Sans MS" panose="030F0702030302020204" pitchFamily="66" charset="0"/>
              </a:rPr>
              <a:t>Housefly, Cockroach, Mosquito, Bee, Butterfly and termite (6)</a:t>
            </a:r>
          </a:p>
          <a:p>
            <a:pPr>
              <a:lnSpc>
                <a:spcPct val="150000"/>
              </a:lnSpc>
            </a:pPr>
            <a:r>
              <a:rPr lang="en-US" sz="2800" dirty="0" smtClean="0">
                <a:latin typeface="Comic Sans MS" panose="030F0702030302020204" pitchFamily="66" charset="0"/>
              </a:rPr>
              <a:t>General characteristic features of insects</a:t>
            </a:r>
          </a:p>
          <a:p>
            <a:pPr>
              <a:lnSpc>
                <a:spcPct val="150000"/>
              </a:lnSpc>
            </a:pPr>
            <a:r>
              <a:rPr lang="en-US" sz="2800" dirty="0" smtClean="0">
                <a:latin typeface="Comic Sans MS" panose="030F0702030302020204" pitchFamily="66" charset="0"/>
              </a:rPr>
              <a:t>Observable external features of insects</a:t>
            </a:r>
          </a:p>
          <a:p>
            <a:pPr lvl="1">
              <a:lnSpc>
                <a:spcPct val="150000"/>
              </a:lnSpc>
            </a:pPr>
            <a:r>
              <a:rPr lang="en-US" sz="2400" dirty="0" smtClean="0">
                <a:latin typeface="Comic Sans MS" panose="030F0702030302020204" pitchFamily="66" charset="0"/>
              </a:rPr>
              <a:t>Features on the Head, Thorax and Abdomen</a:t>
            </a:r>
          </a:p>
          <a:p>
            <a:pPr lvl="1">
              <a:lnSpc>
                <a:spcPct val="150000"/>
              </a:lnSpc>
            </a:pPr>
            <a:r>
              <a:rPr lang="en-US" sz="2400" dirty="0" smtClean="0">
                <a:latin typeface="Comic Sans MS" panose="030F0702030302020204" pitchFamily="66" charset="0"/>
              </a:rPr>
              <a:t>Importance of the observable features for survival</a:t>
            </a:r>
          </a:p>
          <a:p>
            <a:pPr lvl="1">
              <a:lnSpc>
                <a:spcPct val="150000"/>
              </a:lnSpc>
            </a:pPr>
            <a:r>
              <a:rPr lang="en-US" sz="2400" dirty="0" smtClean="0">
                <a:latin typeface="Comic Sans MS" panose="030F0702030302020204" pitchFamily="66" charset="0"/>
              </a:rPr>
              <a:t>Using the features to construct dichotomous keys</a:t>
            </a:r>
          </a:p>
        </p:txBody>
      </p:sp>
    </p:spTree>
    <p:extLst>
      <p:ext uri="{BB962C8B-B14F-4D97-AF65-F5344CB8AC3E}">
        <p14:creationId xmlns:p14="http://schemas.microsoft.com/office/powerpoint/2010/main" val="287216283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2232" y="5065303"/>
            <a:ext cx="9338927" cy="625633"/>
          </a:xfrm>
        </p:spPr>
        <p:txBody>
          <a:bodyPr>
            <a:normAutofit/>
          </a:bodyPr>
          <a:lstStyle/>
          <a:p>
            <a:r>
              <a:rPr lang="en-US" sz="3200" b="1" dirty="0" smtClean="0">
                <a:latin typeface="Comic Sans MS" panose="030F0702030302020204" pitchFamily="66" charset="0"/>
              </a:rPr>
              <a:t>LIFE CYCLE OF THE HOUSEFLY</a:t>
            </a:r>
            <a:endParaRPr lang="en-US" sz="3200" b="1" dirty="0">
              <a:latin typeface="Comic Sans MS" panose="030F0702030302020204" pitchFamily="66" charset="0"/>
            </a:endParaRPr>
          </a:p>
        </p:txBody>
      </p:sp>
      <p:pic>
        <p:nvPicPr>
          <p:cNvPr id="6" name="Picture Placeholder 5"/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t="624" b="-77"/>
          <a:stretch/>
        </p:blipFill>
        <p:spPr>
          <a:xfrm>
            <a:off x="2815386" y="483268"/>
            <a:ext cx="6593305" cy="445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2903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40832" y="1263316"/>
            <a:ext cx="9168063" cy="4511842"/>
          </a:xfrm>
        </p:spPr>
        <p:txBody>
          <a:bodyPr>
            <a:noAutofit/>
          </a:bodyPr>
          <a:lstStyle/>
          <a:p>
            <a:r>
              <a:rPr lang="en-US" sz="2800" dirty="0" smtClean="0">
                <a:latin typeface="Comic Sans MS" panose="030F0702030302020204" pitchFamily="66" charset="0"/>
              </a:rPr>
              <a:t>It undergoes a </a:t>
            </a:r>
            <a:r>
              <a:rPr lang="en-US" sz="2800" b="1" dirty="0" smtClean="0">
                <a:latin typeface="Comic Sans MS" panose="030F0702030302020204" pitchFamily="66" charset="0"/>
              </a:rPr>
              <a:t>complete </a:t>
            </a:r>
            <a:r>
              <a:rPr lang="en-US" sz="2800" b="1" dirty="0">
                <a:latin typeface="Comic Sans MS" panose="030F0702030302020204" pitchFamily="66" charset="0"/>
              </a:rPr>
              <a:t>metamorphosis</a:t>
            </a:r>
            <a:endParaRPr lang="en-US" sz="2800" dirty="0">
              <a:latin typeface="Comic Sans MS" panose="030F0702030302020204" pitchFamily="66" charset="0"/>
            </a:endParaRPr>
          </a:p>
          <a:p>
            <a:r>
              <a:rPr lang="en-US" sz="2800" dirty="0">
                <a:latin typeface="Comic Sans MS" panose="030F0702030302020204" pitchFamily="66" charset="0"/>
              </a:rPr>
              <a:t>After mating, a mature female housefly lays </a:t>
            </a:r>
            <a:r>
              <a:rPr lang="en-US" sz="2800" dirty="0" smtClean="0">
                <a:latin typeface="Comic Sans MS" panose="030F0702030302020204" pitchFamily="66" charset="0"/>
              </a:rPr>
              <a:t>eggs on decomposing matter</a:t>
            </a:r>
          </a:p>
          <a:p>
            <a:r>
              <a:rPr lang="en-US" sz="2800" dirty="0" smtClean="0">
                <a:latin typeface="Comic Sans MS" panose="030F0702030302020204" pitchFamily="66" charset="0"/>
              </a:rPr>
              <a:t>The </a:t>
            </a:r>
            <a:r>
              <a:rPr lang="en-US" sz="2800" dirty="0">
                <a:latin typeface="Comic Sans MS" panose="030F0702030302020204" pitchFamily="66" charset="0"/>
              </a:rPr>
              <a:t>eggs hatch into larvae called maggots; which hatch into </a:t>
            </a:r>
            <a:r>
              <a:rPr lang="en-US" sz="2800" dirty="0" smtClean="0">
                <a:latin typeface="Comic Sans MS" panose="030F0702030302020204" pitchFamily="66" charset="0"/>
              </a:rPr>
              <a:t>pupae.</a:t>
            </a:r>
          </a:p>
          <a:p>
            <a:r>
              <a:rPr lang="en-US" sz="2800" dirty="0" smtClean="0">
                <a:latin typeface="Comic Sans MS" panose="030F0702030302020204" pitchFamily="66" charset="0"/>
              </a:rPr>
              <a:t>The </a:t>
            </a:r>
            <a:r>
              <a:rPr lang="en-US" sz="2800" dirty="0">
                <a:latin typeface="Comic Sans MS" panose="030F0702030302020204" pitchFamily="66" charset="0"/>
              </a:rPr>
              <a:t>pupa </a:t>
            </a:r>
            <a:r>
              <a:rPr lang="en-US" sz="2800" dirty="0" smtClean="0">
                <a:latin typeface="Comic Sans MS" panose="030F0702030302020204" pitchFamily="66" charset="0"/>
              </a:rPr>
              <a:t>remains dormant, until it hatches into an adult</a:t>
            </a:r>
          </a:p>
          <a:p>
            <a:r>
              <a:rPr lang="en-US" sz="2800" dirty="0" smtClean="0">
                <a:latin typeface="Comic Sans MS" panose="030F0702030302020204" pitchFamily="66" charset="0"/>
              </a:rPr>
              <a:t>The cycle lasts for about 10 days</a:t>
            </a:r>
            <a:endParaRPr lang="en-US" sz="2800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96904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9629" y="948964"/>
            <a:ext cx="8911687" cy="927962"/>
          </a:xfrm>
        </p:spPr>
        <p:txBody>
          <a:bodyPr/>
          <a:lstStyle/>
          <a:p>
            <a:pPr algn="r"/>
            <a:r>
              <a:rPr lang="en-US" dirty="0" smtClean="0">
                <a:latin typeface="Comic Sans MS" panose="030F0702030302020204" pitchFamily="66" charset="0"/>
              </a:rPr>
              <a:t>…….. the adult is the harmful stage</a:t>
            </a:r>
            <a:endParaRPr lang="en-US" dirty="0">
              <a:latin typeface="Comic Sans MS" panose="030F0702030302020204" pitchFamily="66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310064"/>
            <a:ext cx="8915400" cy="3549316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4000" dirty="0" smtClean="0">
                <a:latin typeface="Comic Sans MS" panose="030F0702030302020204" pitchFamily="66" charset="0"/>
              </a:rPr>
              <a:t>It spreads diseases like cholera, diarrhea, dysentery, trachoma, ebola etc.</a:t>
            </a:r>
            <a:endParaRPr lang="en-US" sz="4000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15117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20517" y="660207"/>
            <a:ext cx="9784096" cy="855774"/>
          </a:xfrm>
        </p:spPr>
        <p:txBody>
          <a:bodyPr/>
          <a:lstStyle/>
          <a:p>
            <a:r>
              <a:rPr lang="en-US" b="1" dirty="0" smtClean="0">
                <a:latin typeface="Comic Sans MS" panose="030F0702030302020204" pitchFamily="66" charset="0"/>
              </a:rPr>
              <a:t>Methods of controlling houseflies</a:t>
            </a:r>
            <a:endParaRPr lang="en-US" b="1" dirty="0">
              <a:latin typeface="Comic Sans MS" panose="030F0702030302020204" pitchFamily="66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73184" y="1732547"/>
            <a:ext cx="8879300" cy="4335092"/>
          </a:xfrm>
        </p:spPr>
        <p:txBody>
          <a:bodyPr>
            <a:noAutofit/>
          </a:bodyPr>
          <a:lstStyle/>
          <a:p>
            <a:pPr marL="514350" indent="-514350" algn="just">
              <a:buAutoNum type="arabicPeriod"/>
            </a:pPr>
            <a:r>
              <a:rPr lang="en-US" sz="3200" dirty="0" smtClean="0">
                <a:latin typeface="Comic Sans MS" panose="030F0702030302020204" pitchFamily="66" charset="0"/>
              </a:rPr>
              <a:t>Spraying </a:t>
            </a:r>
            <a:r>
              <a:rPr lang="en-US" sz="3200" dirty="0">
                <a:latin typeface="Comic Sans MS" panose="030F0702030302020204" pitchFamily="66" charset="0"/>
              </a:rPr>
              <a:t>with </a:t>
            </a:r>
            <a:r>
              <a:rPr lang="en-US" sz="3200" dirty="0" smtClean="0">
                <a:latin typeface="Comic Sans MS" panose="030F0702030302020204" pitchFamily="66" charset="0"/>
              </a:rPr>
              <a:t>insecticides</a:t>
            </a:r>
          </a:p>
          <a:p>
            <a:pPr marL="514350" indent="-514350" algn="just">
              <a:buAutoNum type="arabicPeriod"/>
            </a:pPr>
            <a:r>
              <a:rPr lang="en-US" sz="3200" dirty="0" smtClean="0">
                <a:latin typeface="Comic Sans MS" panose="030F0702030302020204" pitchFamily="66" charset="0"/>
              </a:rPr>
              <a:t>Covering </a:t>
            </a:r>
            <a:r>
              <a:rPr lang="en-US" sz="3200" dirty="0">
                <a:latin typeface="Comic Sans MS" panose="030F0702030302020204" pitchFamily="66" charset="0"/>
              </a:rPr>
              <a:t>holes of pit latrines to prevent houseflies from picking </a:t>
            </a:r>
            <a:r>
              <a:rPr lang="en-US" sz="3200" dirty="0" smtClean="0">
                <a:latin typeface="Comic Sans MS" panose="030F0702030302020204" pitchFamily="66" charset="0"/>
              </a:rPr>
              <a:t>germs</a:t>
            </a:r>
          </a:p>
          <a:p>
            <a:pPr marL="514350" indent="-514350" algn="just">
              <a:buAutoNum type="arabicPeriod"/>
            </a:pPr>
            <a:r>
              <a:rPr lang="en-US" sz="3200" dirty="0" smtClean="0">
                <a:latin typeface="Comic Sans MS" panose="030F0702030302020204" pitchFamily="66" charset="0"/>
              </a:rPr>
              <a:t>Covering </a:t>
            </a:r>
            <a:r>
              <a:rPr lang="en-US" sz="3200" dirty="0">
                <a:latin typeface="Comic Sans MS" panose="030F0702030302020204" pitchFamily="66" charset="0"/>
              </a:rPr>
              <a:t>all the food to prevent houseflies from walking on it</a:t>
            </a:r>
          </a:p>
          <a:p>
            <a:pPr marL="0" indent="0" algn="just">
              <a:buNone/>
            </a:pPr>
            <a:r>
              <a:rPr lang="en-US" sz="3200" dirty="0">
                <a:latin typeface="Comic Sans MS" panose="030F0702030302020204" pitchFamily="66" charset="0"/>
              </a:rPr>
              <a:t>4. Boiling drinking water to kill the </a:t>
            </a:r>
            <a:r>
              <a:rPr lang="en-US" sz="3200" dirty="0" smtClean="0">
                <a:latin typeface="Comic Sans MS" panose="030F0702030302020204" pitchFamily="66" charset="0"/>
              </a:rPr>
              <a:t>germs</a:t>
            </a:r>
            <a:endParaRPr lang="en-US" sz="3200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68761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756462"/>
            <a:ext cx="8911687" cy="891869"/>
          </a:xfrm>
        </p:spPr>
        <p:txBody>
          <a:bodyPr/>
          <a:lstStyle/>
          <a:p>
            <a:pPr algn="r"/>
            <a:r>
              <a:rPr lang="en-US" dirty="0" smtClean="0">
                <a:latin typeface="Comic Sans MS" panose="030F0702030302020204" pitchFamily="66" charset="0"/>
              </a:rPr>
              <a:t>……. control continued</a:t>
            </a:r>
            <a:endParaRPr lang="en-US" dirty="0">
              <a:latin typeface="Comic Sans MS" panose="030F0702030302020204" pitchFamily="66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13021" y="2045376"/>
            <a:ext cx="9591591" cy="362149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600" dirty="0">
                <a:latin typeface="Comic Sans MS" panose="030F0702030302020204" pitchFamily="66" charset="0"/>
              </a:rPr>
              <a:t>5. </a:t>
            </a:r>
            <a:r>
              <a:rPr lang="en-US" sz="3600" dirty="0" smtClean="0">
                <a:latin typeface="Comic Sans MS" panose="030F0702030302020204" pitchFamily="66" charset="0"/>
              </a:rPr>
              <a:t>Washing fruits to </a:t>
            </a:r>
            <a:r>
              <a:rPr lang="en-US" sz="3600" dirty="0">
                <a:latin typeface="Comic Sans MS" panose="030F0702030302020204" pitchFamily="66" charset="0"/>
              </a:rPr>
              <a:t>remove germs</a:t>
            </a:r>
          </a:p>
          <a:p>
            <a:pPr marL="0" indent="0">
              <a:buNone/>
            </a:pPr>
            <a:r>
              <a:rPr lang="en-US" sz="3600" dirty="0">
                <a:latin typeface="Comic Sans MS" panose="030F0702030302020204" pitchFamily="66" charset="0"/>
              </a:rPr>
              <a:t>6. Ensuring proper disposal of </a:t>
            </a:r>
            <a:r>
              <a:rPr lang="en-US" sz="3600" dirty="0" err="1">
                <a:latin typeface="Comic Sans MS" panose="030F0702030302020204" pitchFamily="66" charset="0"/>
              </a:rPr>
              <a:t>feaces</a:t>
            </a:r>
            <a:r>
              <a:rPr lang="en-US" sz="3600" dirty="0">
                <a:latin typeface="Comic Sans MS" panose="030F0702030302020204" pitchFamily="66" charset="0"/>
              </a:rPr>
              <a:t> to prevent access by house flies</a:t>
            </a:r>
          </a:p>
          <a:p>
            <a:pPr marL="0" indent="0">
              <a:buNone/>
            </a:pPr>
            <a:r>
              <a:rPr lang="en-US" sz="3600" dirty="0">
                <a:latin typeface="Comic Sans MS" panose="030F0702030302020204" pitchFamily="66" charset="0"/>
              </a:rPr>
              <a:t>7. Washing hands with soap after visiting the </a:t>
            </a:r>
            <a:r>
              <a:rPr lang="en-US" sz="3600" dirty="0" smtClean="0">
                <a:latin typeface="Comic Sans MS" panose="030F0702030302020204" pitchFamily="66" charset="0"/>
              </a:rPr>
              <a:t>latrine</a:t>
            </a:r>
          </a:p>
        </p:txBody>
      </p:sp>
    </p:spTree>
    <p:extLst>
      <p:ext uri="{BB962C8B-B14F-4D97-AF65-F5344CB8AC3E}">
        <p14:creationId xmlns:p14="http://schemas.microsoft.com/office/powerpoint/2010/main" val="25555504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4971" y="5281863"/>
            <a:ext cx="8915400" cy="806117"/>
          </a:xfrm>
        </p:spPr>
        <p:txBody>
          <a:bodyPr>
            <a:normAutofit/>
          </a:bodyPr>
          <a:lstStyle/>
          <a:p>
            <a:r>
              <a:rPr lang="en-US" sz="3200" b="1" dirty="0" smtClean="0">
                <a:latin typeface="Comic Sans MS" panose="030F0702030302020204" pitchFamily="66" charset="0"/>
              </a:rPr>
              <a:t>THE COCKROACH (</a:t>
            </a:r>
            <a:r>
              <a:rPr lang="en-US" sz="3200" b="1" i="1" dirty="0" smtClean="0">
                <a:latin typeface="Comic Sans MS" panose="030F0702030302020204" pitchFamily="66" charset="0"/>
              </a:rPr>
              <a:t>Periplaneta </a:t>
            </a:r>
            <a:r>
              <a:rPr lang="en-US" sz="3200" b="1" i="1" dirty="0" err="1" smtClean="0">
                <a:latin typeface="Comic Sans MS" panose="030F0702030302020204" pitchFamily="66" charset="0"/>
              </a:rPr>
              <a:t>americana</a:t>
            </a:r>
            <a:r>
              <a:rPr lang="en-US" sz="3200" b="1" dirty="0" smtClean="0">
                <a:latin typeface="Comic Sans MS" panose="030F0702030302020204" pitchFamily="66" charset="0"/>
              </a:rPr>
              <a:t>)</a:t>
            </a:r>
            <a:endParaRPr lang="en-US" sz="3200" b="1" dirty="0">
              <a:latin typeface="Comic Sans MS" panose="030F0702030302020204" pitchFamily="66" charset="0"/>
            </a:endParaRPr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3752" t="14037" r="2456" b="9534"/>
          <a:stretch/>
        </p:blipFill>
        <p:spPr>
          <a:xfrm>
            <a:off x="2225842" y="336887"/>
            <a:ext cx="7784431" cy="5029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188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0849228"/>
              </p:ext>
            </p:extLst>
          </p:nvPr>
        </p:nvGraphicFramePr>
        <p:xfrm>
          <a:off x="1684423" y="551052"/>
          <a:ext cx="9781675" cy="5760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13022"/>
                <a:gridCol w="7868653"/>
              </a:tblGrid>
              <a:tr h="439786">
                <a:tc gridSpan="2"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latin typeface="Comic Sans MS" panose="030F0702030302020204" pitchFamily="66" charset="0"/>
                        </a:rPr>
                        <a:t>HEAD</a:t>
                      </a:r>
                      <a:endParaRPr lang="en-US" sz="2400" b="1" dirty="0">
                        <a:latin typeface="Comic Sans MS" panose="030F0702030302020204" pitchFamily="66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39786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Comic Sans MS" panose="030F0702030302020204" pitchFamily="66" charset="0"/>
                        </a:rPr>
                        <a:t>EYES</a:t>
                      </a:r>
                      <a:endParaRPr lang="en-US" sz="2400" dirty="0">
                        <a:latin typeface="Comic Sans MS" panose="030F0702030302020204" pitchFamily="66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Comic Sans MS" panose="030F0702030302020204" pitchFamily="66" charset="0"/>
                        </a:rPr>
                        <a:t>One pair</a:t>
                      </a:r>
                      <a:r>
                        <a:rPr lang="en-US" sz="2400" baseline="0" dirty="0" smtClean="0">
                          <a:latin typeface="Comic Sans MS" panose="030F0702030302020204" pitchFamily="66" charset="0"/>
                        </a:rPr>
                        <a:t> of large compound eyes. </a:t>
                      </a:r>
                      <a:endParaRPr lang="en-US" sz="2400" dirty="0">
                        <a:latin typeface="Comic Sans MS" panose="030F0702030302020204" pitchFamily="66" charset="0"/>
                      </a:endParaRPr>
                    </a:p>
                  </a:txBody>
                  <a:tcPr/>
                </a:tc>
              </a:tr>
              <a:tr h="439786"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Comic Sans MS" panose="030F0702030302020204" pitchFamily="66" charset="0"/>
                        </a:rPr>
                        <a:t>MOUTH PARTS</a:t>
                      </a:r>
                      <a:endParaRPr lang="en-US" sz="1800" dirty="0">
                        <a:latin typeface="Comic Sans MS" panose="030F0702030302020204" pitchFamily="66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Comic Sans MS" panose="030F0702030302020204" pitchFamily="66" charset="0"/>
                        </a:rPr>
                        <a:t>A</a:t>
                      </a:r>
                      <a:r>
                        <a:rPr lang="en-US" sz="2400" baseline="0" dirty="0" smtClean="0">
                          <a:latin typeface="Comic Sans MS" panose="030F0702030302020204" pitchFamily="66" charset="0"/>
                        </a:rPr>
                        <a:t> pair of sharp serrated mandibles</a:t>
                      </a:r>
                      <a:endParaRPr lang="en-US" sz="2400" dirty="0">
                        <a:latin typeface="Comic Sans MS" panose="030F0702030302020204" pitchFamily="66" charset="0"/>
                      </a:endParaRPr>
                    </a:p>
                  </a:txBody>
                  <a:tcPr/>
                </a:tc>
              </a:tr>
              <a:tr h="439786"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Comic Sans MS" panose="030F0702030302020204" pitchFamily="66" charset="0"/>
                        </a:rPr>
                        <a:t>ANTENNAE</a:t>
                      </a:r>
                      <a:endParaRPr lang="en-US" sz="2000" dirty="0">
                        <a:latin typeface="Comic Sans MS" panose="030F0702030302020204" pitchFamily="66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Comic Sans MS" panose="030F0702030302020204" pitchFamily="66" charset="0"/>
                        </a:rPr>
                        <a:t>One</a:t>
                      </a:r>
                      <a:r>
                        <a:rPr lang="en-US" sz="2400" baseline="0" dirty="0" smtClean="0">
                          <a:latin typeface="Comic Sans MS" panose="030F0702030302020204" pitchFamily="66" charset="0"/>
                        </a:rPr>
                        <a:t> pair of long and segmented antennae</a:t>
                      </a:r>
                      <a:endParaRPr lang="en-US" sz="2400" dirty="0">
                        <a:latin typeface="Comic Sans MS" panose="030F0702030302020204" pitchFamily="66" charset="0"/>
                      </a:endParaRPr>
                    </a:p>
                  </a:txBody>
                  <a:tcPr/>
                </a:tc>
              </a:tr>
              <a:tr h="231006">
                <a:tc gridSpan="2"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latin typeface="Comic Sans MS" panose="030F0702030302020204" pitchFamily="66" charset="0"/>
                        </a:rPr>
                        <a:t>THORAX</a:t>
                      </a:r>
                      <a:endParaRPr lang="en-US" sz="2400" b="1" dirty="0">
                        <a:latin typeface="Comic Sans MS" panose="030F0702030302020204" pitchFamily="66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791615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Comic Sans MS" panose="030F0702030302020204" pitchFamily="66" charset="0"/>
                        </a:rPr>
                        <a:t>WINGS</a:t>
                      </a:r>
                      <a:endParaRPr lang="en-US" sz="2400" dirty="0">
                        <a:latin typeface="Comic Sans MS" panose="030F0702030302020204" pitchFamily="66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Comic Sans MS" panose="030F0702030302020204" pitchFamily="66" charset="0"/>
                        </a:rPr>
                        <a:t>Two pairs of wings; dark outer (Fore) wings and membranous inner (Hind)</a:t>
                      </a:r>
                      <a:r>
                        <a:rPr lang="en-US" sz="2400" baseline="0" dirty="0" smtClean="0">
                          <a:latin typeface="Comic Sans MS" panose="030F0702030302020204" pitchFamily="66" charset="0"/>
                        </a:rPr>
                        <a:t> wings.</a:t>
                      </a:r>
                      <a:endParaRPr lang="en-US" sz="2400" dirty="0">
                        <a:latin typeface="Comic Sans MS" panose="030F0702030302020204" pitchFamily="66" charset="0"/>
                      </a:endParaRPr>
                    </a:p>
                  </a:txBody>
                  <a:tcPr/>
                </a:tc>
              </a:tr>
              <a:tr h="791615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Comic Sans MS" panose="030F0702030302020204" pitchFamily="66" charset="0"/>
                        </a:rPr>
                        <a:t>LEGS</a:t>
                      </a:r>
                      <a:endParaRPr lang="en-US" sz="2400" dirty="0">
                        <a:latin typeface="Comic Sans MS" panose="030F0702030302020204" pitchFamily="66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Comic Sans MS" panose="030F0702030302020204" pitchFamily="66" charset="0"/>
                        </a:rPr>
                        <a:t>3</a:t>
                      </a:r>
                      <a:r>
                        <a:rPr lang="en-US" sz="2400" baseline="0" dirty="0" smtClean="0">
                          <a:latin typeface="Comic Sans MS" panose="030F0702030302020204" pitchFamily="66" charset="0"/>
                        </a:rPr>
                        <a:t> pairs of jointed legs, with claws and a sticky pad at the tarsal end. They also have spines for protection.</a:t>
                      </a:r>
                      <a:endParaRPr lang="en-US" sz="2400" dirty="0">
                        <a:latin typeface="Comic Sans MS" panose="030F0702030302020204" pitchFamily="66" charset="0"/>
                      </a:endParaRPr>
                    </a:p>
                  </a:txBody>
                  <a:tcPr/>
                </a:tc>
              </a:tr>
              <a:tr h="439786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>
                          <a:latin typeface="Comic Sans MS" panose="030F0702030302020204" pitchFamily="66" charset="0"/>
                        </a:rPr>
                        <a:t>ABDOMEN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aseline="0" dirty="0" smtClean="0">
                          <a:latin typeface="Comic Sans MS" panose="030F0702030302020204" pitchFamily="66" charset="0"/>
                        </a:rPr>
                        <a:t>Flattened, long and segmented</a:t>
                      </a:r>
                      <a:endParaRPr lang="en-US" sz="2400" dirty="0">
                        <a:latin typeface="Comic Sans MS" panose="030F0702030302020204" pitchFamily="66" charset="0"/>
                      </a:endParaRPr>
                    </a:p>
                  </a:txBody>
                  <a:tcPr/>
                </a:tc>
              </a:tr>
              <a:tr h="439786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Comic Sans MS" panose="030F0702030302020204" pitchFamily="66" charset="0"/>
                        </a:rPr>
                        <a:t>HABITAT</a:t>
                      </a:r>
                      <a:endParaRPr lang="en-US" sz="2400" dirty="0">
                        <a:latin typeface="Comic Sans MS" panose="030F0702030302020204" pitchFamily="66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Comic Sans MS" panose="030F0702030302020204" pitchFamily="66" charset="0"/>
                        </a:rPr>
                        <a:t>Dark places. They are nocturnal animals</a:t>
                      </a:r>
                      <a:endParaRPr lang="en-US" sz="2400" dirty="0">
                        <a:latin typeface="Comic Sans MS" panose="030F0702030302020204" pitchFamily="66" charset="0"/>
                      </a:endParaRPr>
                    </a:p>
                  </a:txBody>
                  <a:tcPr/>
                </a:tc>
              </a:tr>
              <a:tr h="439786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Comic Sans MS" panose="030F0702030302020204" pitchFamily="66" charset="0"/>
                        </a:rPr>
                        <a:t>FOOD</a:t>
                      </a:r>
                      <a:endParaRPr lang="en-US" sz="2400" dirty="0">
                        <a:latin typeface="Comic Sans MS" panose="030F0702030302020204" pitchFamily="66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Comic Sans MS" panose="030F0702030302020204" pitchFamily="66" charset="0"/>
                        </a:rPr>
                        <a:t>Wood, papers,</a:t>
                      </a:r>
                      <a:r>
                        <a:rPr lang="en-US" sz="2400" baseline="0" dirty="0" smtClean="0">
                          <a:latin typeface="Comic Sans MS" panose="030F0702030302020204" pitchFamily="66" charset="0"/>
                        </a:rPr>
                        <a:t> textiles, leather etc.</a:t>
                      </a:r>
                      <a:endParaRPr lang="en-US" sz="2400" dirty="0">
                        <a:latin typeface="Comic Sans MS" panose="030F0702030302020204" pitchFamily="66" charset="0"/>
                      </a:endParaRPr>
                    </a:p>
                  </a:txBody>
                  <a:tcPr/>
                </a:tc>
              </a:tr>
              <a:tr h="420936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Comic Sans MS" panose="030F0702030302020204" pitchFamily="66" charset="0"/>
                        </a:rPr>
                        <a:t>NOTES</a:t>
                      </a:r>
                      <a:endParaRPr lang="en-US" sz="2400" dirty="0">
                        <a:latin typeface="Comic Sans MS" panose="030F0702030302020204" pitchFamily="66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Comic Sans MS" panose="030F0702030302020204" pitchFamily="66" charset="0"/>
                        </a:rPr>
                        <a:t>They are </a:t>
                      </a:r>
                      <a:r>
                        <a:rPr lang="en-US" sz="2400" dirty="0" err="1" smtClean="0">
                          <a:latin typeface="Comic Sans MS" panose="030F0702030302020204" pitchFamily="66" charset="0"/>
                        </a:rPr>
                        <a:t>dorso</a:t>
                      </a:r>
                      <a:r>
                        <a:rPr lang="en-US" sz="2400" dirty="0" smtClean="0">
                          <a:latin typeface="Comic Sans MS" panose="030F0702030302020204" pitchFamily="66" charset="0"/>
                        </a:rPr>
                        <a:t>-ventrally flattened to hide in cracks </a:t>
                      </a:r>
                      <a:endParaRPr lang="en-US" sz="2400" dirty="0">
                        <a:latin typeface="Comic Sans MS" panose="030F0702030302020204" pitchFamily="66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35434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6137" y="4896855"/>
            <a:ext cx="9350956" cy="926429"/>
          </a:xfrm>
        </p:spPr>
        <p:txBody>
          <a:bodyPr>
            <a:normAutofit/>
          </a:bodyPr>
          <a:lstStyle/>
          <a:p>
            <a:r>
              <a:rPr lang="en-US" sz="3200" b="1" dirty="0" smtClean="0">
                <a:latin typeface="Comic Sans MS" panose="030F0702030302020204" pitchFamily="66" charset="0"/>
              </a:rPr>
              <a:t>LIFE CYCLE OF THE COCROACH</a:t>
            </a:r>
            <a:endParaRPr lang="en-US" sz="3200" b="1" dirty="0">
              <a:latin typeface="Comic Sans MS" panose="030F0702030302020204" pitchFamily="66" charset="0"/>
            </a:endParaRPr>
          </a:p>
        </p:txBody>
      </p:sp>
      <p:pic>
        <p:nvPicPr>
          <p:cNvPr id="3" name="Picture Placeholder 2"/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20350" t="16067" r="15546" b="3126"/>
          <a:stretch/>
        </p:blipFill>
        <p:spPr>
          <a:xfrm>
            <a:off x="2779292" y="1383635"/>
            <a:ext cx="6304547" cy="3489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5972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44576" y="1118937"/>
            <a:ext cx="9168066" cy="4884822"/>
          </a:xfrm>
        </p:spPr>
        <p:txBody>
          <a:bodyPr>
            <a:noAutofit/>
          </a:bodyPr>
          <a:lstStyle/>
          <a:p>
            <a:r>
              <a:rPr lang="en-US" sz="3200" dirty="0" smtClean="0">
                <a:latin typeface="Comic Sans MS" panose="030F0702030302020204" pitchFamily="66" charset="0"/>
              </a:rPr>
              <a:t>It undergoes </a:t>
            </a:r>
            <a:r>
              <a:rPr lang="en-US" sz="3200" dirty="0">
                <a:latin typeface="Comic Sans MS" panose="030F0702030302020204" pitchFamily="66" charset="0"/>
              </a:rPr>
              <a:t>incomplete </a:t>
            </a:r>
            <a:r>
              <a:rPr lang="en-US" sz="3200" dirty="0" smtClean="0">
                <a:latin typeface="Comic Sans MS" panose="030F0702030302020204" pitchFamily="66" charset="0"/>
              </a:rPr>
              <a:t>metamorphosis</a:t>
            </a:r>
            <a:endParaRPr lang="en-US" sz="3200" dirty="0">
              <a:latin typeface="Comic Sans MS" panose="030F0702030302020204" pitchFamily="66" charset="0"/>
            </a:endParaRPr>
          </a:p>
          <a:p>
            <a:r>
              <a:rPr lang="en-US" sz="3200" dirty="0">
                <a:latin typeface="Comic Sans MS" panose="030F0702030302020204" pitchFamily="66" charset="0"/>
              </a:rPr>
              <a:t>After </a:t>
            </a:r>
            <a:r>
              <a:rPr lang="en-US" sz="3200" dirty="0" smtClean="0">
                <a:latin typeface="Comic Sans MS" panose="030F0702030302020204" pitchFamily="66" charset="0"/>
              </a:rPr>
              <a:t>mating, the adult cockroach lays eggs enclosed </a:t>
            </a:r>
            <a:r>
              <a:rPr lang="en-US" sz="3200" dirty="0">
                <a:latin typeface="Comic Sans MS" panose="030F0702030302020204" pitchFamily="66" charset="0"/>
              </a:rPr>
              <a:t>in an egg </a:t>
            </a:r>
            <a:r>
              <a:rPr lang="en-US" sz="3200" dirty="0" smtClean="0">
                <a:latin typeface="Comic Sans MS" panose="030F0702030302020204" pitchFamily="66" charset="0"/>
              </a:rPr>
              <a:t>case in a warm place.</a:t>
            </a:r>
            <a:endParaRPr lang="en-US" sz="3200" dirty="0">
              <a:latin typeface="Comic Sans MS" panose="030F0702030302020204" pitchFamily="66" charset="0"/>
            </a:endParaRPr>
          </a:p>
          <a:p>
            <a:r>
              <a:rPr lang="en-US" sz="3200" dirty="0">
                <a:latin typeface="Comic Sans MS" panose="030F0702030302020204" pitchFamily="66" charset="0"/>
              </a:rPr>
              <a:t>The eggs hatch into </a:t>
            </a:r>
            <a:r>
              <a:rPr lang="en-US" sz="3200" b="1" dirty="0">
                <a:latin typeface="Comic Sans MS" panose="030F0702030302020204" pitchFamily="66" charset="0"/>
              </a:rPr>
              <a:t>nymphs</a:t>
            </a:r>
            <a:r>
              <a:rPr lang="en-US" sz="3200" dirty="0">
                <a:latin typeface="Comic Sans MS" panose="030F0702030302020204" pitchFamily="66" charset="0"/>
              </a:rPr>
              <a:t>; which are small in size and have no </a:t>
            </a:r>
            <a:r>
              <a:rPr lang="en-US" sz="3200" dirty="0" smtClean="0">
                <a:latin typeface="Comic Sans MS" panose="030F0702030302020204" pitchFamily="66" charset="0"/>
              </a:rPr>
              <a:t>wings.</a:t>
            </a:r>
          </a:p>
          <a:p>
            <a:r>
              <a:rPr lang="en-US" sz="3200" dirty="0" smtClean="0">
                <a:latin typeface="Comic Sans MS" panose="030F0702030302020204" pitchFamily="66" charset="0"/>
              </a:rPr>
              <a:t>The </a:t>
            </a:r>
            <a:r>
              <a:rPr lang="en-US" sz="3200" dirty="0">
                <a:latin typeface="Comic Sans MS" panose="030F0702030302020204" pitchFamily="66" charset="0"/>
              </a:rPr>
              <a:t>nymphs </a:t>
            </a:r>
            <a:r>
              <a:rPr lang="en-US" sz="3200" dirty="0" err="1">
                <a:latin typeface="Comic Sans MS" panose="030F0702030302020204" pitchFamily="66" charset="0"/>
              </a:rPr>
              <a:t>moult</a:t>
            </a:r>
            <a:r>
              <a:rPr lang="en-US" sz="3200" dirty="0">
                <a:latin typeface="Comic Sans MS" panose="030F0702030302020204" pitchFamily="66" charset="0"/>
              </a:rPr>
              <a:t> 6 to 7 times forming an </a:t>
            </a:r>
            <a:r>
              <a:rPr lang="en-US" sz="3200" dirty="0" smtClean="0">
                <a:latin typeface="Comic Sans MS" panose="030F0702030302020204" pitchFamily="66" charset="0"/>
              </a:rPr>
              <a:t>adult.</a:t>
            </a:r>
          </a:p>
          <a:p>
            <a:r>
              <a:rPr lang="en-US" sz="3200" dirty="0" smtClean="0">
                <a:latin typeface="Comic Sans MS" panose="030F0702030302020204" pitchFamily="66" charset="0"/>
              </a:rPr>
              <a:t>The cycle lasts for about 14 </a:t>
            </a:r>
            <a:r>
              <a:rPr lang="en-US" sz="3200" dirty="0">
                <a:latin typeface="Comic Sans MS" panose="030F0702030302020204" pitchFamily="66" charset="0"/>
              </a:rPr>
              <a:t>days</a:t>
            </a:r>
            <a:r>
              <a:rPr lang="en-US" sz="3200" dirty="0" smtClean="0">
                <a:latin typeface="Comic Sans MS" panose="030F0702030302020204" pitchFamily="66" charset="0"/>
              </a:rPr>
              <a:t>.</a:t>
            </a:r>
            <a:endParaRPr lang="en-US" sz="3200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20926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862" y="926432"/>
            <a:ext cx="5522496" cy="476570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5247" y="1299410"/>
            <a:ext cx="4209605" cy="4186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5529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58192" y="251127"/>
            <a:ext cx="9158454" cy="747490"/>
          </a:xfrm>
        </p:spPr>
        <p:txBody>
          <a:bodyPr>
            <a:normAutofit/>
          </a:bodyPr>
          <a:lstStyle/>
          <a:p>
            <a:pPr algn="r"/>
            <a:r>
              <a:rPr lang="en-US" b="1" dirty="0" smtClean="0">
                <a:latin typeface="Comic Sans MS" panose="030F0702030302020204" pitchFamily="66" charset="0"/>
              </a:rPr>
              <a:t>…….. continued</a:t>
            </a:r>
            <a:endParaRPr lang="en-US" b="1" dirty="0">
              <a:latin typeface="Comic Sans MS" panose="030F0702030302020204" pitchFamily="66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8012" y="757988"/>
            <a:ext cx="10012696" cy="5702967"/>
          </a:xfrm>
        </p:spPr>
        <p:txBody>
          <a:bodyPr>
            <a:noAutofit/>
          </a:bodyPr>
          <a:lstStyle/>
          <a:p>
            <a:pPr algn="just">
              <a:lnSpc>
                <a:spcPct val="150000"/>
              </a:lnSpc>
            </a:pPr>
            <a:r>
              <a:rPr lang="en-US" sz="3200" dirty="0" smtClean="0">
                <a:latin typeface="Comic Sans MS" panose="030F0702030302020204" pitchFamily="66" charset="0"/>
              </a:rPr>
              <a:t>Identify the stages of the life cycles of insects</a:t>
            </a:r>
          </a:p>
          <a:p>
            <a:pPr lvl="1" algn="just">
              <a:lnSpc>
                <a:spcPct val="150000"/>
              </a:lnSpc>
            </a:pPr>
            <a:r>
              <a:rPr lang="en-US" sz="2800" dirty="0" smtClean="0">
                <a:latin typeface="Comic Sans MS" panose="030F0702030302020204" pitchFamily="66" charset="0"/>
              </a:rPr>
              <a:t>Housefly, Cockroach, Mosquito, and butterfly (4)</a:t>
            </a:r>
          </a:p>
          <a:p>
            <a:pPr lvl="1" algn="just">
              <a:lnSpc>
                <a:spcPct val="150000"/>
              </a:lnSpc>
            </a:pPr>
            <a:r>
              <a:rPr lang="en-US" sz="2800" dirty="0" smtClean="0">
                <a:latin typeface="Comic Sans MS" panose="030F0702030302020204" pitchFamily="66" charset="0"/>
              </a:rPr>
              <a:t>Identify the harmful stages of life cycles</a:t>
            </a:r>
          </a:p>
          <a:p>
            <a:pPr lvl="1" algn="just">
              <a:lnSpc>
                <a:spcPct val="150000"/>
              </a:lnSpc>
            </a:pPr>
            <a:r>
              <a:rPr lang="en-US" sz="2800" dirty="0" smtClean="0">
                <a:latin typeface="Comic Sans MS" panose="030F0702030302020204" pitchFamily="66" charset="0"/>
              </a:rPr>
              <a:t>Control methods</a:t>
            </a:r>
          </a:p>
          <a:p>
            <a:pPr algn="just">
              <a:lnSpc>
                <a:spcPct val="150000"/>
              </a:lnSpc>
            </a:pPr>
            <a:r>
              <a:rPr lang="en-US" sz="3200" dirty="0" smtClean="0">
                <a:latin typeface="Comic Sans MS" panose="030F0702030302020204" pitchFamily="66" charset="0"/>
              </a:rPr>
              <a:t>Know the useful and harmful effects of insects</a:t>
            </a:r>
          </a:p>
          <a:p>
            <a:pPr lvl="1" algn="just">
              <a:lnSpc>
                <a:spcPct val="150000"/>
              </a:lnSpc>
            </a:pPr>
            <a:r>
              <a:rPr lang="en-US" sz="2800" dirty="0" smtClean="0">
                <a:latin typeface="Comic Sans MS" panose="030F0702030302020204" pitchFamily="66" charset="0"/>
              </a:rPr>
              <a:t>Housefly, Cockroach, Mosquito, Bee, Butterfly and Termite (6)</a:t>
            </a:r>
            <a:endParaRPr lang="en-US" sz="2800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41714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2433" y="493296"/>
            <a:ext cx="8911687" cy="782052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latin typeface="Comic Sans MS" panose="030F0702030302020204" pitchFamily="66" charset="0"/>
              </a:rPr>
              <a:t>Assignment</a:t>
            </a:r>
            <a:endParaRPr lang="en-US" sz="4000" b="1" dirty="0">
              <a:latin typeface="Comic Sans MS" panose="030F0702030302020204" pitchFamily="66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8011" y="1215190"/>
            <a:ext cx="9976601" cy="4812632"/>
          </a:xfrm>
        </p:spPr>
        <p:txBody>
          <a:bodyPr>
            <a:noAutofit/>
          </a:bodyPr>
          <a:lstStyle/>
          <a:p>
            <a:pPr>
              <a:buFont typeface="+mj-lt"/>
              <a:buAutoNum type="arabicPeriod"/>
            </a:pPr>
            <a:r>
              <a:rPr lang="en-US" sz="3200" dirty="0" smtClean="0">
                <a:latin typeface="Comic Sans MS" panose="030F0702030302020204" pitchFamily="66" charset="0"/>
              </a:rPr>
              <a:t>You are provided with freshly killed cockroaches, observe the external features of each and answer the following questions</a:t>
            </a:r>
          </a:p>
          <a:p>
            <a:pPr>
              <a:buFont typeface="+mj-lt"/>
              <a:buAutoNum type="alphaLcParenR"/>
            </a:pPr>
            <a:r>
              <a:rPr lang="en-US" sz="3200" dirty="0" smtClean="0">
                <a:latin typeface="Comic Sans MS" panose="030F0702030302020204" pitchFamily="66" charset="0"/>
              </a:rPr>
              <a:t>State the differences between inner and outer wings</a:t>
            </a:r>
          </a:p>
          <a:p>
            <a:pPr>
              <a:buFont typeface="+mj-lt"/>
              <a:buAutoNum type="alphaLcParenR"/>
            </a:pPr>
            <a:r>
              <a:rPr lang="en-US" sz="3200" dirty="0" smtClean="0">
                <a:latin typeface="Comic Sans MS" panose="030F0702030302020204" pitchFamily="66" charset="0"/>
              </a:rPr>
              <a:t>Draw each of the two wings side by side to show the differences</a:t>
            </a:r>
          </a:p>
          <a:p>
            <a:pPr>
              <a:buFont typeface="+mj-lt"/>
              <a:buAutoNum type="alphaLcParenR"/>
            </a:pPr>
            <a:r>
              <a:rPr lang="en-US" sz="3200" dirty="0" smtClean="0">
                <a:latin typeface="Comic Sans MS" panose="030F0702030302020204" pitchFamily="66" charset="0"/>
              </a:rPr>
              <a:t>State the structural differences between male and female cockroaches</a:t>
            </a:r>
            <a:endParaRPr lang="en-US" sz="3200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89178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72227" y="5390537"/>
            <a:ext cx="8915400" cy="966719"/>
          </a:xfrm>
        </p:spPr>
        <p:txBody>
          <a:bodyPr>
            <a:normAutofit/>
          </a:bodyPr>
          <a:lstStyle/>
          <a:p>
            <a:r>
              <a:rPr lang="en-US" sz="3200" b="1" dirty="0" smtClean="0">
                <a:latin typeface="Comic Sans MS" panose="030F0702030302020204" pitchFamily="66" charset="0"/>
              </a:rPr>
              <a:t>THE MOSQUITO (</a:t>
            </a:r>
            <a:r>
              <a:rPr lang="en-US" sz="3200" b="1" i="1" dirty="0" smtClean="0">
                <a:latin typeface="Comic Sans MS" panose="030F0702030302020204" pitchFamily="66" charset="0"/>
              </a:rPr>
              <a:t>Anopheles </a:t>
            </a:r>
            <a:r>
              <a:rPr lang="en-US" sz="3200" b="1" i="1" dirty="0" err="1" smtClean="0">
                <a:latin typeface="Comic Sans MS" panose="030F0702030302020204" pitchFamily="66" charset="0"/>
              </a:rPr>
              <a:t>gambiae</a:t>
            </a:r>
            <a:r>
              <a:rPr lang="en-US" sz="3200" b="1" i="1" dirty="0" smtClean="0">
                <a:latin typeface="Comic Sans MS" panose="030F0702030302020204" pitchFamily="66" charset="0"/>
              </a:rPr>
              <a:t>)</a:t>
            </a:r>
            <a:endParaRPr lang="en-US" sz="3200" b="1" dirty="0">
              <a:latin typeface="Comic Sans MS" panose="030F0702030302020204" pitchFamily="66" charset="0"/>
            </a:endParaRPr>
          </a:p>
        </p:txBody>
      </p:sp>
      <p:pic>
        <p:nvPicPr>
          <p:cNvPr id="6" name="Picture Placeholder 5"/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t="2088" b="2665"/>
          <a:stretch/>
        </p:blipFill>
        <p:spPr>
          <a:xfrm>
            <a:off x="2772231" y="412955"/>
            <a:ext cx="6386286" cy="5247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742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5738218"/>
              </p:ext>
            </p:extLst>
          </p:nvPr>
        </p:nvGraphicFramePr>
        <p:xfrm>
          <a:off x="1624262" y="336880"/>
          <a:ext cx="9613233" cy="577388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47706"/>
                <a:gridCol w="7665527"/>
              </a:tblGrid>
              <a:tr h="491323">
                <a:tc gridSpan="2"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latin typeface="Comic Sans MS" panose="030F0702030302020204" pitchFamily="66" charset="0"/>
                        </a:rPr>
                        <a:t>HEAD</a:t>
                      </a:r>
                      <a:endParaRPr lang="en-US" sz="2400" b="1" dirty="0">
                        <a:latin typeface="Comic Sans MS" panose="030F0702030302020204" pitchFamily="66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91323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Comic Sans MS" panose="030F0702030302020204" pitchFamily="66" charset="0"/>
                        </a:rPr>
                        <a:t>EYES</a:t>
                      </a:r>
                      <a:endParaRPr lang="en-US" sz="2400" dirty="0">
                        <a:latin typeface="Comic Sans MS" panose="030F0702030302020204" pitchFamily="66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Comic Sans MS" panose="030F0702030302020204" pitchFamily="66" charset="0"/>
                        </a:rPr>
                        <a:t>One pair</a:t>
                      </a:r>
                      <a:r>
                        <a:rPr lang="en-US" sz="2400" baseline="0" dirty="0" smtClean="0">
                          <a:latin typeface="Comic Sans MS" panose="030F0702030302020204" pitchFamily="66" charset="0"/>
                        </a:rPr>
                        <a:t> of large compound eyes. </a:t>
                      </a:r>
                      <a:endParaRPr lang="en-US" sz="2400" dirty="0">
                        <a:latin typeface="Comic Sans MS" panose="030F0702030302020204" pitchFamily="66" charset="0"/>
                      </a:endParaRPr>
                    </a:p>
                  </a:txBody>
                  <a:tcPr/>
                </a:tc>
              </a:tr>
              <a:tr h="491323"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Comic Sans MS" panose="030F0702030302020204" pitchFamily="66" charset="0"/>
                        </a:rPr>
                        <a:t>MOUTH PARTS</a:t>
                      </a:r>
                      <a:endParaRPr lang="en-US" sz="1800" dirty="0">
                        <a:latin typeface="Comic Sans MS" panose="030F0702030302020204" pitchFamily="66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Comic Sans MS" panose="030F0702030302020204" pitchFamily="66" charset="0"/>
                        </a:rPr>
                        <a:t>A long proboscis</a:t>
                      </a:r>
                      <a:r>
                        <a:rPr lang="en-US" sz="2400" baseline="0" dirty="0" smtClean="0">
                          <a:latin typeface="Comic Sans MS" panose="030F0702030302020204" pitchFamily="66" charset="0"/>
                        </a:rPr>
                        <a:t> with piercing </a:t>
                      </a:r>
                      <a:r>
                        <a:rPr lang="en-US" sz="2400" baseline="0" dirty="0" err="1" smtClean="0">
                          <a:latin typeface="Comic Sans MS" panose="030F0702030302020204" pitchFamily="66" charset="0"/>
                        </a:rPr>
                        <a:t>stylets</a:t>
                      </a:r>
                      <a:endParaRPr lang="en-US" sz="2400" dirty="0">
                        <a:latin typeface="Comic Sans MS" panose="030F0702030302020204" pitchFamily="66" charset="0"/>
                      </a:endParaRPr>
                    </a:p>
                  </a:txBody>
                  <a:tcPr/>
                </a:tc>
              </a:tr>
              <a:tr h="491323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Comic Sans MS" panose="030F0702030302020204" pitchFamily="66" charset="0"/>
                        </a:rPr>
                        <a:t>ANTENNAE</a:t>
                      </a:r>
                      <a:endParaRPr lang="en-US" sz="2400" dirty="0">
                        <a:latin typeface="Comic Sans MS" panose="030F0702030302020204" pitchFamily="66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Comic Sans MS" panose="030F0702030302020204" pitchFamily="66" charset="0"/>
                        </a:rPr>
                        <a:t>One</a:t>
                      </a:r>
                      <a:r>
                        <a:rPr lang="en-US" sz="2400" baseline="0" dirty="0" smtClean="0">
                          <a:latin typeface="Comic Sans MS" panose="030F0702030302020204" pitchFamily="66" charset="0"/>
                        </a:rPr>
                        <a:t> pair of long, hairy and segmented antennae</a:t>
                      </a:r>
                      <a:endParaRPr lang="en-US" sz="2400" dirty="0">
                        <a:latin typeface="Comic Sans MS" panose="030F0702030302020204" pitchFamily="66" charset="0"/>
                      </a:endParaRPr>
                    </a:p>
                  </a:txBody>
                  <a:tcPr/>
                </a:tc>
              </a:tr>
              <a:tr h="491323">
                <a:tc gridSpan="2"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latin typeface="Comic Sans MS" panose="030F0702030302020204" pitchFamily="66" charset="0"/>
                        </a:rPr>
                        <a:t>THORAX</a:t>
                      </a:r>
                      <a:endParaRPr lang="en-US" sz="2400" b="1" dirty="0">
                        <a:latin typeface="Comic Sans MS" panose="030F0702030302020204" pitchFamily="66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563310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Comic Sans MS" panose="030F0702030302020204" pitchFamily="66" charset="0"/>
                        </a:rPr>
                        <a:t>WINGS</a:t>
                      </a:r>
                      <a:endParaRPr lang="en-US" sz="2400" dirty="0">
                        <a:latin typeface="Comic Sans MS" panose="030F0702030302020204" pitchFamily="66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Comic Sans MS" panose="030F0702030302020204" pitchFamily="66" charset="0"/>
                        </a:rPr>
                        <a:t>A pair of</a:t>
                      </a:r>
                      <a:r>
                        <a:rPr lang="en-US" sz="2400" baseline="0" dirty="0" smtClean="0">
                          <a:latin typeface="Comic Sans MS" panose="030F0702030302020204" pitchFamily="66" charset="0"/>
                        </a:rPr>
                        <a:t> membranous wings – (middle segment)</a:t>
                      </a:r>
                    </a:p>
                    <a:p>
                      <a:r>
                        <a:rPr lang="en-US" sz="2400" baseline="0" dirty="0" smtClean="0">
                          <a:latin typeface="Comic Sans MS" panose="030F0702030302020204" pitchFamily="66" charset="0"/>
                        </a:rPr>
                        <a:t>A pair of halteres on the third segment</a:t>
                      </a:r>
                      <a:endParaRPr lang="en-US" sz="2400" dirty="0">
                        <a:latin typeface="Comic Sans MS" panose="030F0702030302020204" pitchFamily="66" charset="0"/>
                      </a:endParaRPr>
                    </a:p>
                  </a:txBody>
                  <a:tcPr/>
                </a:tc>
              </a:tr>
              <a:tr h="491323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Comic Sans MS" panose="030F0702030302020204" pitchFamily="66" charset="0"/>
                        </a:rPr>
                        <a:t>LEGS</a:t>
                      </a:r>
                      <a:endParaRPr lang="en-US" sz="2400" dirty="0">
                        <a:latin typeface="Comic Sans MS" panose="030F0702030302020204" pitchFamily="66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Comic Sans MS" panose="030F0702030302020204" pitchFamily="66" charset="0"/>
                        </a:rPr>
                        <a:t>3</a:t>
                      </a:r>
                      <a:r>
                        <a:rPr lang="en-US" sz="2400" baseline="0" dirty="0" smtClean="0">
                          <a:latin typeface="Comic Sans MS" panose="030F0702030302020204" pitchFamily="66" charset="0"/>
                        </a:rPr>
                        <a:t> pairs of long, jointed legs.</a:t>
                      </a:r>
                      <a:endParaRPr lang="en-US" sz="2400" dirty="0">
                        <a:latin typeface="Comic Sans MS" panose="030F0702030302020204" pitchFamily="66" charset="0"/>
                      </a:endParaRPr>
                    </a:p>
                  </a:txBody>
                  <a:tcPr/>
                </a:tc>
              </a:tr>
              <a:tr h="491323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>
                          <a:latin typeface="Comic Sans MS" panose="030F0702030302020204" pitchFamily="66" charset="0"/>
                        </a:rPr>
                        <a:t>ABDOMEN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aseline="0" dirty="0" smtClean="0">
                          <a:latin typeface="Comic Sans MS" panose="030F0702030302020204" pitchFamily="66" charset="0"/>
                        </a:rPr>
                        <a:t>Long, slender and </a:t>
                      </a:r>
                      <a:r>
                        <a:rPr lang="en-US" sz="2400" dirty="0" smtClean="0">
                          <a:latin typeface="Comic Sans MS" panose="030F0702030302020204" pitchFamily="66" charset="0"/>
                        </a:rPr>
                        <a:t>segmented</a:t>
                      </a:r>
                      <a:endParaRPr lang="en-US" sz="2400" dirty="0">
                        <a:latin typeface="Comic Sans MS" panose="030F0702030302020204" pitchFamily="66" charset="0"/>
                      </a:endParaRPr>
                    </a:p>
                  </a:txBody>
                  <a:tcPr/>
                </a:tc>
              </a:tr>
              <a:tr h="491323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Comic Sans MS" panose="030F0702030302020204" pitchFamily="66" charset="0"/>
                        </a:rPr>
                        <a:t>HABITAT</a:t>
                      </a:r>
                      <a:endParaRPr lang="en-US" sz="2400" dirty="0">
                        <a:latin typeface="Comic Sans MS" panose="030F0702030302020204" pitchFamily="66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Comic Sans MS" panose="030F0702030302020204" pitchFamily="66" charset="0"/>
                        </a:rPr>
                        <a:t>Cool dark places. The larvae</a:t>
                      </a:r>
                      <a:r>
                        <a:rPr lang="en-US" sz="2400" baseline="0" dirty="0" smtClean="0">
                          <a:latin typeface="Comic Sans MS" panose="030F0702030302020204" pitchFamily="66" charset="0"/>
                        </a:rPr>
                        <a:t> stay in stagnant water</a:t>
                      </a:r>
                      <a:endParaRPr lang="en-US" sz="2400" dirty="0">
                        <a:latin typeface="Comic Sans MS" panose="030F0702030302020204" pitchFamily="66" charset="0"/>
                      </a:endParaRPr>
                    </a:p>
                  </a:txBody>
                  <a:tcPr/>
                </a:tc>
              </a:tr>
              <a:tr h="491323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Comic Sans MS" panose="030F0702030302020204" pitchFamily="66" charset="0"/>
                        </a:rPr>
                        <a:t>FOOD</a:t>
                      </a:r>
                      <a:endParaRPr lang="en-US" sz="2400" dirty="0">
                        <a:latin typeface="Comic Sans MS" panose="030F0702030302020204" pitchFamily="66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Comic Sans MS" panose="030F0702030302020204" pitchFamily="66" charset="0"/>
                        </a:rPr>
                        <a:t>Juices lie nectar. Females</a:t>
                      </a:r>
                      <a:r>
                        <a:rPr lang="en-US" sz="2400" baseline="0" dirty="0" smtClean="0">
                          <a:latin typeface="Comic Sans MS" panose="030F0702030302020204" pitchFamily="66" charset="0"/>
                        </a:rPr>
                        <a:t> also feed on blood</a:t>
                      </a:r>
                      <a:endParaRPr lang="en-US" sz="2400" dirty="0">
                        <a:latin typeface="Comic Sans MS" panose="030F0702030302020204" pitchFamily="66" charset="0"/>
                      </a:endParaRPr>
                    </a:p>
                  </a:txBody>
                  <a:tcPr/>
                </a:tc>
              </a:tr>
              <a:tr h="529021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Comic Sans MS" panose="030F0702030302020204" pitchFamily="66" charset="0"/>
                        </a:rPr>
                        <a:t>NOTES</a:t>
                      </a:r>
                      <a:endParaRPr lang="en-US" sz="2400" dirty="0">
                        <a:latin typeface="Comic Sans MS" panose="030F0702030302020204" pitchFamily="66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Comic Sans MS" panose="030F0702030302020204" pitchFamily="66" charset="0"/>
                        </a:rPr>
                        <a:t>Females need iron</a:t>
                      </a:r>
                      <a:r>
                        <a:rPr lang="en-US" sz="2400" baseline="0" dirty="0" smtClean="0">
                          <a:latin typeface="Comic Sans MS" panose="030F0702030302020204" pitchFamily="66" charset="0"/>
                        </a:rPr>
                        <a:t> from </a:t>
                      </a:r>
                      <a:r>
                        <a:rPr lang="en-US" sz="2400" dirty="0" smtClean="0">
                          <a:latin typeface="Comic Sans MS" panose="030F0702030302020204" pitchFamily="66" charset="0"/>
                        </a:rPr>
                        <a:t>blood for egg</a:t>
                      </a:r>
                      <a:r>
                        <a:rPr lang="en-US" sz="2400" baseline="0" dirty="0" smtClean="0">
                          <a:latin typeface="Comic Sans MS" panose="030F0702030302020204" pitchFamily="66" charset="0"/>
                        </a:rPr>
                        <a:t> </a:t>
                      </a:r>
                      <a:r>
                        <a:rPr lang="en-US" sz="2400" dirty="0" smtClean="0">
                          <a:latin typeface="Comic Sans MS" panose="030F0702030302020204" pitchFamily="66" charset="0"/>
                        </a:rPr>
                        <a:t>formation</a:t>
                      </a:r>
                      <a:endParaRPr lang="en-US" sz="2400" dirty="0">
                        <a:latin typeface="Comic Sans MS" panose="030F0702030302020204" pitchFamily="66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744635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02254" y="5117435"/>
            <a:ext cx="9663781" cy="733926"/>
          </a:xfrm>
        </p:spPr>
        <p:txBody>
          <a:bodyPr>
            <a:normAutofit/>
          </a:bodyPr>
          <a:lstStyle/>
          <a:p>
            <a:r>
              <a:rPr lang="en-US" sz="2800" b="1" dirty="0" smtClean="0">
                <a:latin typeface="Comic Sans MS" panose="030F0702030302020204" pitchFamily="66" charset="0"/>
              </a:rPr>
              <a:t>LIFE CYCLE</a:t>
            </a:r>
            <a:endParaRPr lang="en-US" sz="2800" b="1" dirty="0">
              <a:latin typeface="Comic Sans MS" panose="030F0702030302020204" pitchFamily="66" charset="0"/>
            </a:endParaRPr>
          </a:p>
        </p:txBody>
      </p:sp>
      <p:pic>
        <p:nvPicPr>
          <p:cNvPr id="4" name="Picture Placeholder 3"/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5146" t="16753" r="5639" b="10104"/>
          <a:stretch/>
        </p:blipFill>
        <p:spPr>
          <a:xfrm>
            <a:off x="3018972" y="711199"/>
            <a:ext cx="7460343" cy="4339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1136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00201" y="1022684"/>
            <a:ext cx="9820188" cy="5257800"/>
          </a:xfrm>
        </p:spPr>
        <p:txBody>
          <a:bodyPr>
            <a:noAutofit/>
          </a:bodyPr>
          <a:lstStyle/>
          <a:p>
            <a:r>
              <a:rPr lang="en-US" sz="3600" dirty="0">
                <a:latin typeface="Comic Sans MS" panose="030F0702030302020204" pitchFamily="66" charset="0"/>
                <a:cs typeface="Arial" panose="020B0604020202020204" pitchFamily="34" charset="0"/>
              </a:rPr>
              <a:t>They undergo a complete </a:t>
            </a:r>
            <a:r>
              <a:rPr lang="en-US" sz="3600" dirty="0" smtClean="0">
                <a:latin typeface="Comic Sans MS" panose="030F0702030302020204" pitchFamily="66" charset="0"/>
                <a:cs typeface="Arial" panose="020B0604020202020204" pitchFamily="34" charset="0"/>
              </a:rPr>
              <a:t>metamorphosis.</a:t>
            </a:r>
          </a:p>
          <a:p>
            <a:r>
              <a:rPr lang="en-US" sz="3600" dirty="0" smtClean="0">
                <a:latin typeface="Comic Sans MS" panose="030F0702030302020204" pitchFamily="66" charset="0"/>
                <a:cs typeface="Arial" panose="020B0604020202020204" pitchFamily="34" charset="0"/>
              </a:rPr>
              <a:t>After </a:t>
            </a:r>
            <a:r>
              <a:rPr lang="en-US" sz="3600" dirty="0">
                <a:latin typeface="Comic Sans MS" panose="030F0702030302020204" pitchFamily="66" charset="0"/>
                <a:cs typeface="Arial" panose="020B0604020202020204" pitchFamily="34" charset="0"/>
              </a:rPr>
              <a:t>mating, the female mosquito lays eggs in stagnant </a:t>
            </a:r>
            <a:r>
              <a:rPr lang="en-US" sz="3600" dirty="0" smtClean="0">
                <a:latin typeface="Comic Sans MS" panose="030F0702030302020204" pitchFamily="66" charset="0"/>
                <a:cs typeface="Arial" panose="020B0604020202020204" pitchFamily="34" charset="0"/>
              </a:rPr>
              <a:t>water.</a:t>
            </a:r>
          </a:p>
          <a:p>
            <a:r>
              <a:rPr lang="en-US" sz="3600" dirty="0" smtClean="0">
                <a:latin typeface="Comic Sans MS" panose="030F0702030302020204" pitchFamily="66" charset="0"/>
                <a:cs typeface="Arial" panose="020B0604020202020204" pitchFamily="34" charset="0"/>
              </a:rPr>
              <a:t>The </a:t>
            </a:r>
            <a:r>
              <a:rPr lang="en-US" sz="3600" dirty="0">
                <a:latin typeface="Comic Sans MS" panose="030F0702030302020204" pitchFamily="66" charset="0"/>
                <a:cs typeface="Arial" panose="020B0604020202020204" pitchFamily="34" charset="0"/>
              </a:rPr>
              <a:t>eggs hatch into larvae </a:t>
            </a:r>
            <a:r>
              <a:rPr lang="en-US" sz="3600" dirty="0" smtClean="0">
                <a:latin typeface="Comic Sans MS" panose="030F0702030302020204" pitchFamily="66" charset="0"/>
                <a:cs typeface="Arial" panose="020B0604020202020204" pitchFamily="34" charset="0"/>
              </a:rPr>
              <a:t>(wrigglers)</a:t>
            </a:r>
          </a:p>
          <a:p>
            <a:r>
              <a:rPr lang="en-US" sz="3600" dirty="0" smtClean="0">
                <a:latin typeface="Comic Sans MS" panose="030F0702030302020204" pitchFamily="66" charset="0"/>
                <a:cs typeface="Arial" panose="020B0604020202020204" pitchFamily="34" charset="0"/>
              </a:rPr>
              <a:t>These turn into pupa which remains dormant</a:t>
            </a:r>
          </a:p>
          <a:p>
            <a:r>
              <a:rPr lang="en-US" sz="3600" dirty="0" smtClean="0">
                <a:latin typeface="Comic Sans MS" panose="030F0702030302020204" pitchFamily="66" charset="0"/>
                <a:cs typeface="Arial" panose="020B0604020202020204" pitchFamily="34" charset="0"/>
              </a:rPr>
              <a:t>The adult mosquito emerges after 15 </a:t>
            </a:r>
            <a:r>
              <a:rPr lang="en-US" sz="3600" dirty="0">
                <a:latin typeface="Comic Sans MS" panose="030F0702030302020204" pitchFamily="66" charset="0"/>
                <a:cs typeface="Arial" panose="020B0604020202020204" pitchFamily="34" charset="0"/>
              </a:rPr>
              <a:t>days</a:t>
            </a:r>
            <a:r>
              <a:rPr lang="en-US" sz="3600" dirty="0" smtClean="0">
                <a:latin typeface="Comic Sans MS" panose="030F0702030302020204" pitchFamily="66" charset="0"/>
                <a:cs typeface="Arial" panose="020B0604020202020204" pitchFamily="34" charset="0"/>
              </a:rPr>
              <a:t>.</a:t>
            </a:r>
            <a:endParaRPr lang="en-US" sz="3600" dirty="0">
              <a:latin typeface="Comic Sans MS" panose="030F0702030302020204" pitchFamily="66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32403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2547" y="696302"/>
            <a:ext cx="9772065" cy="1192658"/>
          </a:xfrm>
        </p:spPr>
        <p:txBody>
          <a:bodyPr/>
          <a:lstStyle/>
          <a:p>
            <a:r>
              <a:rPr lang="en-US" dirty="0" smtClean="0">
                <a:latin typeface="Comic Sans MS" panose="030F0702030302020204" pitchFamily="66" charset="0"/>
              </a:rPr>
              <a:t>The adult is the harmful stage – Spreads diseases. (3 genera)</a:t>
            </a:r>
            <a:endParaRPr lang="en-US" dirty="0">
              <a:latin typeface="Comic Sans MS" panose="030F0702030302020204" pitchFamily="66" charset="0"/>
            </a:endParaRP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03684664"/>
              </p:ext>
            </p:extLst>
          </p:nvPr>
        </p:nvGraphicFramePr>
        <p:xfrm>
          <a:off x="1491917" y="2519157"/>
          <a:ext cx="9697452" cy="2582228"/>
        </p:xfrm>
        <a:graphic>
          <a:graphicData uri="http://schemas.openxmlformats.org/drawingml/2006/table">
            <a:tbl>
              <a:tblPr firstRow="1" firstCol="1" bandRow="1"/>
              <a:tblGrid>
                <a:gridCol w="4633637"/>
                <a:gridCol w="2728560"/>
                <a:gridCol w="2335255"/>
              </a:tblGrid>
              <a:tr h="645557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2800" b="1" dirty="0">
                          <a:effectLst/>
                          <a:latin typeface="Comic Sans MS" panose="030F0702030302020204" pitchFamily="66" charset="0"/>
                          <a:ea typeface="Times New Roman" panose="02020603050405020304" pitchFamily="18" charset="0"/>
                          <a:cs typeface="Leelawadee"/>
                        </a:rPr>
                        <a:t>Type of </a:t>
                      </a:r>
                      <a:r>
                        <a:rPr lang="en-US" sz="2800" b="1" dirty="0" smtClean="0">
                          <a:effectLst/>
                          <a:latin typeface="Comic Sans MS" panose="030F0702030302020204" pitchFamily="66" charset="0"/>
                          <a:ea typeface="Times New Roman" panose="02020603050405020304" pitchFamily="18" charset="0"/>
                          <a:cs typeface="Leelawadee"/>
                        </a:rPr>
                        <a:t>mosquito</a:t>
                      </a:r>
                      <a:endParaRPr lang="en-US" sz="2400" dirty="0">
                        <a:effectLst/>
                        <a:latin typeface="Comic Sans MS" panose="030F0702030302020204" pitchFamily="66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2800" b="1">
                          <a:effectLst/>
                          <a:latin typeface="Comic Sans MS" panose="030F0702030302020204" pitchFamily="66" charset="0"/>
                          <a:ea typeface="Times New Roman" panose="02020603050405020304" pitchFamily="18" charset="0"/>
                          <a:cs typeface="Leelawadee"/>
                        </a:rPr>
                        <a:t>Disease</a:t>
                      </a:r>
                      <a:endParaRPr lang="en-US" sz="2400">
                        <a:effectLst/>
                        <a:latin typeface="Comic Sans MS" panose="030F0702030302020204" pitchFamily="66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2800" b="1" dirty="0" smtClean="0">
                          <a:effectLst/>
                          <a:latin typeface="Comic Sans MS" panose="030F0702030302020204" pitchFamily="66" charset="0"/>
                          <a:ea typeface="Times New Roman" panose="02020603050405020304" pitchFamily="18" charset="0"/>
                          <a:cs typeface="Leelawadee"/>
                        </a:rPr>
                        <a:t>Pathogen</a:t>
                      </a:r>
                      <a:endParaRPr lang="en-US" sz="2400" dirty="0">
                        <a:effectLst/>
                        <a:latin typeface="Comic Sans MS" panose="030F0702030302020204" pitchFamily="66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45557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  <a:latin typeface="Comic Sans MS" panose="030F0702030302020204" pitchFamily="66" charset="0"/>
                          <a:ea typeface="Times New Roman" panose="02020603050405020304" pitchFamily="18" charset="0"/>
                          <a:cs typeface="Leelawadee"/>
                        </a:rPr>
                        <a:t>Female anopheles mosquito</a:t>
                      </a:r>
                      <a:endParaRPr lang="en-US" sz="2400" dirty="0">
                        <a:effectLst/>
                        <a:latin typeface="Comic Sans MS" panose="030F0702030302020204" pitchFamily="66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  <a:latin typeface="Comic Sans MS" panose="030F0702030302020204" pitchFamily="66" charset="0"/>
                          <a:ea typeface="Times New Roman" panose="02020603050405020304" pitchFamily="18" charset="0"/>
                          <a:cs typeface="Leelawadee"/>
                        </a:rPr>
                        <a:t>Malaria</a:t>
                      </a:r>
                      <a:endParaRPr lang="en-US" sz="2400" dirty="0">
                        <a:effectLst/>
                        <a:latin typeface="Comic Sans MS" panose="030F0702030302020204" pitchFamily="66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2800">
                          <a:effectLst/>
                          <a:latin typeface="Comic Sans MS" panose="030F0702030302020204" pitchFamily="66" charset="0"/>
                          <a:ea typeface="Times New Roman" panose="02020603050405020304" pitchFamily="18" charset="0"/>
                          <a:cs typeface="Leelawadee"/>
                        </a:rPr>
                        <a:t>Plamodium</a:t>
                      </a:r>
                      <a:endParaRPr lang="en-US" sz="2400">
                        <a:effectLst/>
                        <a:latin typeface="Comic Sans MS" panose="030F0702030302020204" pitchFamily="66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45557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 err="1">
                          <a:effectLst/>
                          <a:latin typeface="Comic Sans MS" panose="030F0702030302020204" pitchFamily="66" charset="0"/>
                          <a:ea typeface="Times New Roman" panose="02020603050405020304" pitchFamily="18" charset="0"/>
                          <a:cs typeface="Leelawadee"/>
                        </a:rPr>
                        <a:t>Culex</a:t>
                      </a:r>
                      <a:r>
                        <a:rPr lang="en-US" sz="2800" dirty="0">
                          <a:effectLst/>
                          <a:latin typeface="Comic Sans MS" panose="030F0702030302020204" pitchFamily="66" charset="0"/>
                          <a:ea typeface="Times New Roman" panose="02020603050405020304" pitchFamily="18" charset="0"/>
                          <a:cs typeface="Leelawadee"/>
                        </a:rPr>
                        <a:t> mosquito</a:t>
                      </a:r>
                      <a:endParaRPr lang="en-US" sz="2400" dirty="0">
                        <a:effectLst/>
                        <a:latin typeface="Comic Sans MS" panose="030F0702030302020204" pitchFamily="66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  <a:latin typeface="Comic Sans MS" panose="030F0702030302020204" pitchFamily="66" charset="0"/>
                          <a:ea typeface="Times New Roman" panose="02020603050405020304" pitchFamily="18" charset="0"/>
                          <a:cs typeface="Leelawadee"/>
                        </a:rPr>
                        <a:t>Elephantiasis</a:t>
                      </a:r>
                      <a:endParaRPr lang="en-US" sz="2400" dirty="0">
                        <a:effectLst/>
                        <a:latin typeface="Comic Sans MS" panose="030F0702030302020204" pitchFamily="66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2800">
                          <a:effectLst/>
                          <a:latin typeface="Comic Sans MS" panose="030F0702030302020204" pitchFamily="66" charset="0"/>
                          <a:ea typeface="Times New Roman" panose="02020603050405020304" pitchFamily="18" charset="0"/>
                          <a:cs typeface="Leelawadee"/>
                        </a:rPr>
                        <a:t>Filarial worm</a:t>
                      </a:r>
                      <a:endParaRPr lang="en-US" sz="2400">
                        <a:effectLst/>
                        <a:latin typeface="Comic Sans MS" panose="030F0702030302020204" pitchFamily="66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45557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2800">
                          <a:effectLst/>
                          <a:latin typeface="Comic Sans MS" panose="030F0702030302020204" pitchFamily="66" charset="0"/>
                          <a:ea typeface="Times New Roman" panose="02020603050405020304" pitchFamily="18" charset="0"/>
                          <a:cs typeface="Leelawadee"/>
                        </a:rPr>
                        <a:t>Aedes (Tiger) mosquito</a:t>
                      </a:r>
                      <a:endParaRPr lang="en-US" sz="2400">
                        <a:effectLst/>
                        <a:latin typeface="Comic Sans MS" panose="030F0702030302020204" pitchFamily="66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  <a:latin typeface="Comic Sans MS" panose="030F0702030302020204" pitchFamily="66" charset="0"/>
                          <a:ea typeface="Times New Roman" panose="02020603050405020304" pitchFamily="18" charset="0"/>
                          <a:cs typeface="Leelawadee"/>
                        </a:rPr>
                        <a:t>Yellow fever</a:t>
                      </a:r>
                      <a:endParaRPr lang="en-US" sz="2400" dirty="0">
                        <a:effectLst/>
                        <a:latin typeface="Comic Sans MS" panose="030F0702030302020204" pitchFamily="66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  <a:latin typeface="Comic Sans MS" panose="030F0702030302020204" pitchFamily="66" charset="0"/>
                          <a:ea typeface="Times New Roman" panose="02020603050405020304" pitchFamily="18" charset="0"/>
                          <a:cs typeface="Leelawadee"/>
                        </a:rPr>
                        <a:t>Virus</a:t>
                      </a:r>
                      <a:endParaRPr lang="en-US" sz="2400" dirty="0">
                        <a:effectLst/>
                        <a:latin typeface="Comic Sans MS" panose="030F0702030302020204" pitchFamily="66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932320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94305" y="527856"/>
            <a:ext cx="8911687" cy="711400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Comic Sans MS" panose="030F0702030302020204" pitchFamily="66" charset="0"/>
              </a:rPr>
              <a:t>Control of mosquitoes</a:t>
            </a:r>
            <a:endParaRPr lang="en-US" dirty="0">
              <a:latin typeface="Comic Sans MS" panose="030F0702030302020204" pitchFamily="66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28799" y="1094874"/>
            <a:ext cx="9673389" cy="5017168"/>
          </a:xfrm>
        </p:spPr>
        <p:txBody>
          <a:bodyPr>
            <a:noAutofit/>
          </a:bodyPr>
          <a:lstStyle/>
          <a:p>
            <a:r>
              <a:rPr lang="en-US" sz="2800" dirty="0" smtClean="0">
                <a:latin typeface="Comic Sans MS" panose="030F0702030302020204" pitchFamily="66" charset="0"/>
              </a:rPr>
              <a:t>Draining stagnant </a:t>
            </a:r>
            <a:r>
              <a:rPr lang="en-US" sz="2800" dirty="0">
                <a:latin typeface="Comic Sans MS" panose="030F0702030302020204" pitchFamily="66" charset="0"/>
              </a:rPr>
              <a:t>water to prevent mosquitoes from laying </a:t>
            </a:r>
            <a:r>
              <a:rPr lang="en-US" sz="2800" dirty="0" smtClean="0">
                <a:latin typeface="Comic Sans MS" panose="030F0702030302020204" pitchFamily="66" charset="0"/>
              </a:rPr>
              <a:t>eggs</a:t>
            </a:r>
            <a:endParaRPr lang="en-US" sz="2800" dirty="0">
              <a:latin typeface="Comic Sans MS" panose="030F0702030302020204" pitchFamily="66" charset="0"/>
            </a:endParaRPr>
          </a:p>
          <a:p>
            <a:r>
              <a:rPr lang="en-US" sz="2800" dirty="0" smtClean="0">
                <a:latin typeface="Comic Sans MS" panose="030F0702030302020204" pitchFamily="66" charset="0"/>
              </a:rPr>
              <a:t>Clearing bushes around </a:t>
            </a:r>
            <a:r>
              <a:rPr lang="en-US" sz="2800" dirty="0">
                <a:latin typeface="Comic Sans MS" panose="030F0702030302020204" pitchFamily="66" charset="0"/>
              </a:rPr>
              <a:t>the home to destroy their hiding </a:t>
            </a:r>
            <a:r>
              <a:rPr lang="en-US" sz="2800" dirty="0" smtClean="0">
                <a:latin typeface="Comic Sans MS" panose="030F0702030302020204" pitchFamily="66" charset="0"/>
              </a:rPr>
              <a:t>places</a:t>
            </a:r>
            <a:endParaRPr lang="en-US" sz="2800" dirty="0">
              <a:latin typeface="Comic Sans MS" panose="030F0702030302020204" pitchFamily="66" charset="0"/>
            </a:endParaRPr>
          </a:p>
          <a:p>
            <a:r>
              <a:rPr lang="en-US" sz="2800" dirty="0" smtClean="0">
                <a:latin typeface="Comic Sans MS" panose="030F0702030302020204" pitchFamily="66" charset="0"/>
              </a:rPr>
              <a:t>Pouring </a:t>
            </a:r>
            <a:r>
              <a:rPr lang="en-US" sz="2800" dirty="0">
                <a:latin typeface="Comic Sans MS" panose="030F0702030302020204" pitchFamily="66" charset="0"/>
              </a:rPr>
              <a:t>oil on top of stagnant water to </a:t>
            </a:r>
            <a:r>
              <a:rPr lang="en-US" sz="2800" dirty="0" smtClean="0">
                <a:latin typeface="Comic Sans MS" panose="030F0702030302020204" pitchFamily="66" charset="0"/>
              </a:rPr>
              <a:t>kill mosquito larvae</a:t>
            </a:r>
          </a:p>
          <a:p>
            <a:r>
              <a:rPr lang="en-US" sz="2800" dirty="0" smtClean="0">
                <a:latin typeface="Comic Sans MS" panose="030F0702030302020204" pitchFamily="66" charset="0"/>
              </a:rPr>
              <a:t>Introducing </a:t>
            </a:r>
            <a:r>
              <a:rPr lang="en-US" sz="2800" dirty="0">
                <a:latin typeface="Comic Sans MS" panose="030F0702030302020204" pitchFamily="66" charset="0"/>
              </a:rPr>
              <a:t>small fish into ponds to feed on the mosquito </a:t>
            </a:r>
            <a:r>
              <a:rPr lang="en-US" sz="2800" dirty="0" smtClean="0">
                <a:latin typeface="Comic Sans MS" panose="030F0702030302020204" pitchFamily="66" charset="0"/>
              </a:rPr>
              <a:t>larva</a:t>
            </a:r>
          </a:p>
          <a:p>
            <a:r>
              <a:rPr lang="en-US" sz="2800" dirty="0" smtClean="0">
                <a:latin typeface="Comic Sans MS" panose="030F0702030302020204" pitchFamily="66" charset="0"/>
              </a:rPr>
              <a:t>Spraying </a:t>
            </a:r>
            <a:r>
              <a:rPr lang="en-US" sz="2800" dirty="0">
                <a:latin typeface="Comic Sans MS" panose="030F0702030302020204" pitchFamily="66" charset="0"/>
              </a:rPr>
              <a:t>the mosquitoes with insecticides to kill them e.g. </a:t>
            </a:r>
            <a:r>
              <a:rPr lang="en-US" sz="2800" dirty="0" smtClean="0">
                <a:latin typeface="Comic Sans MS" panose="030F0702030302020204" pitchFamily="66" charset="0"/>
              </a:rPr>
              <a:t>DDT</a:t>
            </a:r>
            <a:endParaRPr lang="en-US" sz="2800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89183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32545" y="625649"/>
            <a:ext cx="9699875" cy="5478085"/>
          </a:xfrm>
        </p:spPr>
        <p:txBody>
          <a:bodyPr>
            <a:noAutofit/>
          </a:bodyPr>
          <a:lstStyle/>
          <a:p>
            <a:r>
              <a:rPr lang="en-US" sz="3200" dirty="0" smtClean="0">
                <a:latin typeface="Comic Sans MS" panose="030F0702030302020204" pitchFamily="66" charset="0"/>
              </a:rPr>
              <a:t>Sleeping </a:t>
            </a:r>
            <a:r>
              <a:rPr lang="en-US" sz="3200" dirty="0">
                <a:latin typeface="Comic Sans MS" panose="030F0702030302020204" pitchFamily="66" charset="0"/>
              </a:rPr>
              <a:t>under mosquito nets to prevent mosquito bites</a:t>
            </a:r>
          </a:p>
          <a:p>
            <a:r>
              <a:rPr lang="en-US" sz="3200" dirty="0" smtClean="0">
                <a:latin typeface="Comic Sans MS" panose="030F0702030302020204" pitchFamily="66" charset="0"/>
              </a:rPr>
              <a:t>Apply mosquito </a:t>
            </a:r>
            <a:r>
              <a:rPr lang="en-US" sz="3200" dirty="0">
                <a:latin typeface="Comic Sans MS" panose="030F0702030302020204" pitchFamily="66" charset="0"/>
              </a:rPr>
              <a:t>repellants to avoid mosquito </a:t>
            </a:r>
            <a:r>
              <a:rPr lang="en-US" sz="3200" dirty="0" smtClean="0">
                <a:latin typeface="Comic Sans MS" panose="030F0702030302020204" pitchFamily="66" charset="0"/>
              </a:rPr>
              <a:t>bites</a:t>
            </a:r>
            <a:endParaRPr lang="en-US" sz="3200" dirty="0">
              <a:latin typeface="Comic Sans MS" panose="030F0702030302020204" pitchFamily="66" charset="0"/>
            </a:endParaRPr>
          </a:p>
          <a:p>
            <a:r>
              <a:rPr lang="en-US" sz="3200" dirty="0" smtClean="0">
                <a:latin typeface="Comic Sans MS" panose="030F0702030302020204" pitchFamily="66" charset="0"/>
              </a:rPr>
              <a:t>Burning </a:t>
            </a:r>
            <a:r>
              <a:rPr lang="en-US" sz="3200" dirty="0">
                <a:latin typeface="Comic Sans MS" panose="030F0702030302020204" pitchFamily="66" charset="0"/>
              </a:rPr>
              <a:t>of mosquito coils in the house at night to repel the </a:t>
            </a:r>
            <a:r>
              <a:rPr lang="en-US" sz="3200" dirty="0" smtClean="0">
                <a:latin typeface="Comic Sans MS" panose="030F0702030302020204" pitchFamily="66" charset="0"/>
              </a:rPr>
              <a:t>mosquitoes</a:t>
            </a:r>
          </a:p>
          <a:p>
            <a:r>
              <a:rPr lang="en-US" sz="3200" dirty="0" smtClean="0">
                <a:latin typeface="Comic Sans MS" panose="030F0702030302020204" pitchFamily="66" charset="0"/>
              </a:rPr>
              <a:t>Removing empty </a:t>
            </a:r>
            <a:r>
              <a:rPr lang="en-US" sz="3200" dirty="0">
                <a:latin typeface="Comic Sans MS" panose="030F0702030302020204" pitchFamily="66" charset="0"/>
              </a:rPr>
              <a:t>containers </a:t>
            </a:r>
            <a:r>
              <a:rPr lang="en-US" sz="3200" dirty="0" smtClean="0">
                <a:latin typeface="Comic Sans MS" panose="030F0702030302020204" pitchFamily="66" charset="0"/>
              </a:rPr>
              <a:t>which </a:t>
            </a:r>
            <a:r>
              <a:rPr lang="en-US" sz="3200" dirty="0">
                <a:latin typeface="Comic Sans MS" panose="030F0702030302020204" pitchFamily="66" charset="0"/>
              </a:rPr>
              <a:t>are the breeding places of mosquitoes.</a:t>
            </a:r>
          </a:p>
          <a:p>
            <a:r>
              <a:rPr lang="en-US" sz="3200" dirty="0" smtClean="0">
                <a:latin typeface="Comic Sans MS" panose="030F0702030302020204" pitchFamily="66" charset="0"/>
              </a:rPr>
              <a:t>Using electronic traps to trap mosquitoes</a:t>
            </a:r>
            <a:endParaRPr lang="en-US" sz="3200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16903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84421" y="5005139"/>
            <a:ext cx="9266738" cy="866271"/>
          </a:xfrm>
        </p:spPr>
        <p:txBody>
          <a:bodyPr>
            <a:noAutofit/>
          </a:bodyPr>
          <a:lstStyle/>
          <a:p>
            <a:r>
              <a:rPr lang="en-US" sz="3200" b="1" dirty="0" smtClean="0">
                <a:latin typeface="Comic Sans MS" panose="030F0702030302020204" pitchFamily="66" charset="0"/>
              </a:rPr>
              <a:t>THE TERMITE (</a:t>
            </a:r>
            <a:r>
              <a:rPr lang="en-US" sz="3200" b="1" i="1" dirty="0" err="1" smtClean="0">
                <a:latin typeface="Comic Sans MS" panose="030F0702030302020204" pitchFamily="66" charset="0"/>
              </a:rPr>
              <a:t>Incisitermes</a:t>
            </a:r>
            <a:r>
              <a:rPr lang="en-US" sz="3200" b="1" i="1" dirty="0" smtClean="0">
                <a:latin typeface="Comic Sans MS" panose="030F0702030302020204" pitchFamily="66" charset="0"/>
              </a:rPr>
              <a:t> minor)</a:t>
            </a:r>
            <a:endParaRPr lang="en-US" sz="3200" b="1" dirty="0">
              <a:latin typeface="Comic Sans MS" panose="030F0702030302020204" pitchFamily="66" charset="0"/>
            </a:endParaRPr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11870" b="11870"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928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9539306"/>
              </p:ext>
            </p:extLst>
          </p:nvPr>
        </p:nvGraphicFramePr>
        <p:xfrm>
          <a:off x="1901002" y="634240"/>
          <a:ext cx="8795084" cy="5577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42411"/>
                <a:gridCol w="6352673"/>
              </a:tblGrid>
              <a:tr h="492280">
                <a:tc gridSpan="2"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latin typeface="Comic Sans MS" panose="030F0702030302020204" pitchFamily="66" charset="0"/>
                        </a:rPr>
                        <a:t>HEAD</a:t>
                      </a:r>
                      <a:endParaRPr lang="en-US" sz="2800" b="1" dirty="0">
                        <a:latin typeface="Comic Sans MS" panose="030F0702030302020204" pitchFamily="66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92280"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latin typeface="Comic Sans MS" panose="030F0702030302020204" pitchFamily="66" charset="0"/>
                        </a:rPr>
                        <a:t>EYES</a:t>
                      </a:r>
                      <a:endParaRPr lang="en-US" sz="2800" dirty="0">
                        <a:latin typeface="Comic Sans MS" panose="030F0702030302020204" pitchFamily="66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Comic Sans MS" panose="030F0702030302020204" pitchFamily="66" charset="0"/>
                        </a:rPr>
                        <a:t>They have no eyes</a:t>
                      </a:r>
                      <a:endParaRPr lang="en-US" sz="2000" dirty="0">
                        <a:latin typeface="Comic Sans MS" panose="030F0702030302020204" pitchFamily="66" charset="0"/>
                      </a:endParaRPr>
                    </a:p>
                  </a:txBody>
                  <a:tcPr/>
                </a:tc>
              </a:tr>
              <a:tr h="338715"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Comic Sans MS" panose="030F0702030302020204" pitchFamily="66" charset="0"/>
                        </a:rPr>
                        <a:t>MOUTH PARTS</a:t>
                      </a:r>
                      <a:endParaRPr lang="en-US" sz="2000" dirty="0">
                        <a:latin typeface="Comic Sans MS" panose="030F0702030302020204" pitchFamily="66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Comic Sans MS" panose="030F0702030302020204" pitchFamily="66" charset="0"/>
                        </a:rPr>
                        <a:t>A pair of sharp</a:t>
                      </a:r>
                      <a:r>
                        <a:rPr lang="en-US" sz="2000" baseline="0" dirty="0" smtClean="0">
                          <a:latin typeface="Comic Sans MS" panose="030F0702030302020204" pitchFamily="66" charset="0"/>
                        </a:rPr>
                        <a:t> curved mandibles</a:t>
                      </a:r>
                      <a:endParaRPr lang="en-US" sz="2000" dirty="0">
                        <a:latin typeface="Comic Sans MS" panose="030F0702030302020204" pitchFamily="66" charset="0"/>
                      </a:endParaRPr>
                    </a:p>
                  </a:txBody>
                  <a:tcPr/>
                </a:tc>
              </a:tr>
              <a:tr h="492280"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latin typeface="Comic Sans MS" panose="030F0702030302020204" pitchFamily="66" charset="0"/>
                        </a:rPr>
                        <a:t>ANTENNAE</a:t>
                      </a:r>
                      <a:endParaRPr lang="en-US" sz="2800" dirty="0">
                        <a:latin typeface="Comic Sans MS" panose="030F0702030302020204" pitchFamily="66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Comic Sans MS" panose="030F0702030302020204" pitchFamily="66" charset="0"/>
                        </a:rPr>
                        <a:t>One</a:t>
                      </a:r>
                      <a:r>
                        <a:rPr lang="en-US" sz="2000" baseline="0" dirty="0" smtClean="0">
                          <a:latin typeface="Comic Sans MS" panose="030F0702030302020204" pitchFamily="66" charset="0"/>
                        </a:rPr>
                        <a:t> pair of long, and segmented antennae</a:t>
                      </a:r>
                      <a:endParaRPr lang="en-US" sz="2000" dirty="0">
                        <a:latin typeface="Comic Sans MS" panose="030F0702030302020204" pitchFamily="66" charset="0"/>
                      </a:endParaRPr>
                    </a:p>
                  </a:txBody>
                  <a:tcPr/>
                </a:tc>
              </a:tr>
              <a:tr h="425396">
                <a:tc gridSpan="2"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latin typeface="Comic Sans MS" panose="030F0702030302020204" pitchFamily="66" charset="0"/>
                        </a:rPr>
                        <a:t>THORAX</a:t>
                      </a:r>
                      <a:endParaRPr lang="en-US" sz="2800" b="1" dirty="0">
                        <a:latin typeface="Comic Sans MS" panose="030F0702030302020204" pitchFamily="66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92280"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latin typeface="Comic Sans MS" panose="030F0702030302020204" pitchFamily="66" charset="0"/>
                        </a:rPr>
                        <a:t>WINGS</a:t>
                      </a:r>
                      <a:endParaRPr lang="en-US" sz="2800" dirty="0">
                        <a:latin typeface="Comic Sans MS" panose="030F0702030302020204" pitchFamily="66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Comic Sans MS" panose="030F0702030302020204" pitchFamily="66" charset="0"/>
                        </a:rPr>
                        <a:t>They have no wings</a:t>
                      </a:r>
                      <a:endParaRPr lang="en-US" sz="2000" dirty="0">
                        <a:latin typeface="Comic Sans MS" panose="030F0702030302020204" pitchFamily="66" charset="0"/>
                      </a:endParaRPr>
                    </a:p>
                  </a:txBody>
                  <a:tcPr/>
                </a:tc>
              </a:tr>
              <a:tr h="492280"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latin typeface="Comic Sans MS" panose="030F0702030302020204" pitchFamily="66" charset="0"/>
                        </a:rPr>
                        <a:t>LEGS</a:t>
                      </a:r>
                      <a:endParaRPr lang="en-US" sz="2800" dirty="0">
                        <a:latin typeface="Comic Sans MS" panose="030F0702030302020204" pitchFamily="66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Comic Sans MS" panose="030F0702030302020204" pitchFamily="66" charset="0"/>
                        </a:rPr>
                        <a:t>3</a:t>
                      </a:r>
                      <a:r>
                        <a:rPr lang="en-US" sz="2000" baseline="0" dirty="0" smtClean="0">
                          <a:latin typeface="Comic Sans MS" panose="030F0702030302020204" pitchFamily="66" charset="0"/>
                        </a:rPr>
                        <a:t> pairs of jointed legs</a:t>
                      </a:r>
                      <a:endParaRPr lang="en-US" sz="2000" dirty="0">
                        <a:latin typeface="Comic Sans MS" panose="030F0702030302020204" pitchFamily="66" charset="0"/>
                      </a:endParaRPr>
                    </a:p>
                  </a:txBody>
                  <a:tcPr/>
                </a:tc>
              </a:tr>
              <a:tr h="49228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 smtClean="0">
                          <a:latin typeface="Comic Sans MS" panose="030F0702030302020204" pitchFamily="66" charset="0"/>
                        </a:rPr>
                        <a:t>ABDOMEN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aseline="0" dirty="0" smtClean="0">
                          <a:latin typeface="Comic Sans MS" panose="030F0702030302020204" pitchFamily="66" charset="0"/>
                        </a:rPr>
                        <a:t>Smooth and segmented</a:t>
                      </a:r>
                      <a:endParaRPr lang="en-US" sz="2000" dirty="0">
                        <a:latin typeface="Comic Sans MS" panose="030F0702030302020204" pitchFamily="66" charset="0"/>
                      </a:endParaRPr>
                    </a:p>
                  </a:txBody>
                  <a:tcPr/>
                </a:tc>
              </a:tr>
              <a:tr h="492280"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latin typeface="Comic Sans MS" panose="030F0702030302020204" pitchFamily="66" charset="0"/>
                        </a:rPr>
                        <a:t>HABITAT</a:t>
                      </a:r>
                      <a:endParaRPr lang="en-US" sz="2800" dirty="0">
                        <a:latin typeface="Comic Sans MS" panose="030F0702030302020204" pitchFamily="66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Comic Sans MS" panose="030F0702030302020204" pitchFamily="66" charset="0"/>
                        </a:rPr>
                        <a:t>They stay in the soil</a:t>
                      </a:r>
                      <a:endParaRPr lang="en-US" sz="2000" dirty="0">
                        <a:latin typeface="Comic Sans MS" panose="030F0702030302020204" pitchFamily="66" charset="0"/>
                      </a:endParaRPr>
                    </a:p>
                  </a:txBody>
                  <a:tcPr/>
                </a:tc>
              </a:tr>
              <a:tr h="492280"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latin typeface="Comic Sans MS" panose="030F0702030302020204" pitchFamily="66" charset="0"/>
                        </a:rPr>
                        <a:t>FOOD</a:t>
                      </a:r>
                      <a:endParaRPr lang="en-US" sz="2800" dirty="0">
                        <a:latin typeface="Comic Sans MS" panose="030F0702030302020204" pitchFamily="66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Comic Sans MS" panose="030F0702030302020204" pitchFamily="66" charset="0"/>
                        </a:rPr>
                        <a:t>Wood, papers, plant materials</a:t>
                      </a:r>
                      <a:endParaRPr lang="en-US" sz="2000" dirty="0">
                        <a:latin typeface="Comic Sans MS" panose="030F0702030302020204" pitchFamily="66" charset="0"/>
                      </a:endParaRPr>
                    </a:p>
                  </a:txBody>
                  <a:tcPr/>
                </a:tc>
              </a:tr>
              <a:tr h="492280"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latin typeface="Comic Sans MS" panose="030F0702030302020204" pitchFamily="66" charset="0"/>
                        </a:rPr>
                        <a:t>NOTES</a:t>
                      </a:r>
                      <a:endParaRPr lang="en-US" sz="2800" dirty="0">
                        <a:latin typeface="Comic Sans MS" panose="030F0702030302020204" pitchFamily="66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Comic Sans MS" panose="030F0702030302020204" pitchFamily="66" charset="0"/>
                        </a:rPr>
                        <a:t>Termites</a:t>
                      </a:r>
                      <a:r>
                        <a:rPr lang="en-US" sz="2000" baseline="0" dirty="0" smtClean="0">
                          <a:latin typeface="Comic Sans MS" panose="030F0702030302020204" pitchFamily="66" charset="0"/>
                        </a:rPr>
                        <a:t> are social insects.</a:t>
                      </a:r>
                      <a:endParaRPr lang="en-US" sz="2000" dirty="0">
                        <a:latin typeface="Comic Sans MS" panose="030F0702030302020204" pitchFamily="66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226243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2353" y="5257799"/>
            <a:ext cx="9952260" cy="930349"/>
          </a:xfrm>
        </p:spPr>
        <p:txBody>
          <a:bodyPr>
            <a:normAutofit/>
          </a:bodyPr>
          <a:lstStyle/>
          <a:p>
            <a:r>
              <a:rPr lang="en-US" sz="4000" b="1" i="1" dirty="0" smtClean="0">
                <a:latin typeface="Comic Sans MS" panose="030F0702030302020204" pitchFamily="66" charset="0"/>
              </a:rPr>
              <a:t>RECALL INSECTS</a:t>
            </a:r>
            <a:endParaRPr lang="en-US" sz="4000" b="1" i="1" dirty="0">
              <a:latin typeface="Comic Sans MS" panose="030F0702030302020204" pitchFamily="66" charset="0"/>
            </a:endParaRPr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32" r="32"/>
          <a:stretch>
            <a:fillRect/>
          </a:stretch>
        </p:blipFill>
        <p:spPr>
          <a:xfrm>
            <a:off x="2095916" y="1404986"/>
            <a:ext cx="8915400" cy="3854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1378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:\Users\HP\Downloads\termite-soldier-big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0461" y="868680"/>
            <a:ext cx="4595812" cy="5143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749644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36295" y="5101393"/>
            <a:ext cx="9146415" cy="697827"/>
          </a:xfrm>
        </p:spPr>
        <p:txBody>
          <a:bodyPr>
            <a:normAutofit/>
          </a:bodyPr>
          <a:lstStyle/>
          <a:p>
            <a:r>
              <a:rPr lang="en-US" sz="3200" b="1" dirty="0" smtClean="0"/>
              <a:t>THE HONEY BEE (</a:t>
            </a:r>
            <a:r>
              <a:rPr lang="en-US" sz="3200" b="1" i="1" dirty="0" err="1" smtClean="0"/>
              <a:t>Apis</a:t>
            </a:r>
            <a:r>
              <a:rPr lang="en-US" sz="3200" b="1" i="1" dirty="0" smtClean="0"/>
              <a:t> </a:t>
            </a:r>
            <a:r>
              <a:rPr lang="en-US" sz="3200" b="1" i="1" dirty="0" err="1" smtClean="0"/>
              <a:t>mellifera</a:t>
            </a:r>
            <a:r>
              <a:rPr lang="en-US" sz="3200" b="1" dirty="0" smtClean="0"/>
              <a:t>)</a:t>
            </a:r>
            <a:endParaRPr lang="en-US" sz="3200" b="1" dirty="0"/>
          </a:p>
        </p:txBody>
      </p:sp>
      <p:pic>
        <p:nvPicPr>
          <p:cNvPr id="4" name="Picture Placeholder 3"/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-28" t="1757" r="-243" b="-281"/>
          <a:stretch/>
        </p:blipFill>
        <p:spPr>
          <a:xfrm>
            <a:off x="2418348" y="348916"/>
            <a:ext cx="7664116" cy="4884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483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14610" y="744434"/>
            <a:ext cx="8911687" cy="855766"/>
          </a:xfrm>
        </p:spPr>
        <p:txBody>
          <a:bodyPr/>
          <a:lstStyle/>
          <a:p>
            <a:r>
              <a:rPr lang="en-US" b="1" dirty="0" smtClean="0">
                <a:latin typeface="Comic Sans MS" panose="030F0702030302020204" pitchFamily="66" charset="0"/>
              </a:rPr>
              <a:t>Mode of life</a:t>
            </a:r>
            <a:endParaRPr lang="en-US" b="1" dirty="0">
              <a:latin typeface="Comic Sans MS" panose="030F0702030302020204" pitchFamily="66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73179" y="1780674"/>
            <a:ext cx="9531432" cy="3874168"/>
          </a:xfrm>
        </p:spPr>
        <p:txBody>
          <a:bodyPr>
            <a:noAutofit/>
          </a:bodyPr>
          <a:lstStyle/>
          <a:p>
            <a:r>
              <a:rPr lang="en-US" sz="3200" dirty="0">
                <a:latin typeface="Comic Sans MS" panose="030F0702030302020204" pitchFamily="66" charset="0"/>
              </a:rPr>
              <a:t>Bees are social insects that </a:t>
            </a:r>
            <a:r>
              <a:rPr lang="en-US" sz="3200" dirty="0" smtClean="0">
                <a:latin typeface="Comic Sans MS" panose="030F0702030302020204" pitchFamily="66" charset="0"/>
              </a:rPr>
              <a:t>live in </a:t>
            </a:r>
            <a:r>
              <a:rPr lang="en-US" sz="3200" dirty="0">
                <a:latin typeface="Comic Sans MS" panose="030F0702030302020204" pitchFamily="66" charset="0"/>
              </a:rPr>
              <a:t>a beehive.</a:t>
            </a:r>
          </a:p>
          <a:p>
            <a:r>
              <a:rPr lang="en-US" sz="3200" dirty="0" smtClean="0">
                <a:latin typeface="Comic Sans MS" panose="030F0702030302020204" pitchFamily="66" charset="0"/>
              </a:rPr>
              <a:t>There </a:t>
            </a:r>
            <a:r>
              <a:rPr lang="en-US" sz="3200" dirty="0">
                <a:latin typeface="Comic Sans MS" panose="030F0702030302020204" pitchFamily="66" charset="0"/>
              </a:rPr>
              <a:t>are three types of bees </a:t>
            </a:r>
            <a:r>
              <a:rPr lang="en-US" sz="3200" dirty="0" smtClean="0">
                <a:latin typeface="Comic Sans MS" panose="030F0702030302020204" pitchFamily="66" charset="0"/>
              </a:rPr>
              <a:t>(castes)</a:t>
            </a:r>
            <a:endParaRPr lang="en-US" sz="3200" dirty="0">
              <a:latin typeface="Comic Sans MS" panose="030F0702030302020204" pitchFamily="66" charset="0"/>
            </a:endParaRPr>
          </a:p>
          <a:p>
            <a:r>
              <a:rPr lang="en-US" sz="3200" b="1" dirty="0" smtClean="0">
                <a:latin typeface="Comic Sans MS" panose="030F0702030302020204" pitchFamily="66" charset="0"/>
              </a:rPr>
              <a:t>The queen</a:t>
            </a:r>
            <a:r>
              <a:rPr lang="en-US" sz="3200" dirty="0">
                <a:latin typeface="Comic Sans MS" panose="030F0702030302020204" pitchFamily="66" charset="0"/>
              </a:rPr>
              <a:t> </a:t>
            </a:r>
            <a:r>
              <a:rPr lang="en-US" sz="3200" dirty="0" smtClean="0">
                <a:latin typeface="Comic Sans MS" panose="030F0702030302020204" pitchFamily="66" charset="0"/>
              </a:rPr>
              <a:t>- the </a:t>
            </a:r>
            <a:r>
              <a:rPr lang="en-US" sz="3200" dirty="0">
                <a:latin typeface="Comic Sans MS" panose="030F0702030302020204" pitchFamily="66" charset="0"/>
              </a:rPr>
              <a:t>only </a:t>
            </a:r>
            <a:r>
              <a:rPr lang="en-US" sz="3200" dirty="0" smtClean="0">
                <a:latin typeface="Comic Sans MS" panose="030F0702030302020204" pitchFamily="66" charset="0"/>
              </a:rPr>
              <a:t>fertile female</a:t>
            </a:r>
            <a:r>
              <a:rPr lang="en-US" sz="3200" dirty="0">
                <a:latin typeface="Comic Sans MS" panose="030F0702030302020204" pitchFamily="66" charset="0"/>
              </a:rPr>
              <a:t> </a:t>
            </a:r>
            <a:r>
              <a:rPr lang="en-US" sz="3200" dirty="0" smtClean="0">
                <a:latin typeface="Comic Sans MS" panose="030F0702030302020204" pitchFamily="66" charset="0"/>
              </a:rPr>
              <a:t>(lays eggs)</a:t>
            </a:r>
            <a:endParaRPr lang="en-US" sz="3200" dirty="0">
              <a:latin typeface="Comic Sans MS" panose="030F0702030302020204" pitchFamily="66" charset="0"/>
            </a:endParaRPr>
          </a:p>
          <a:p>
            <a:r>
              <a:rPr lang="en-US" sz="3200" b="1" dirty="0" smtClean="0">
                <a:latin typeface="Comic Sans MS" panose="030F0702030302020204" pitchFamily="66" charset="0"/>
              </a:rPr>
              <a:t>Drones</a:t>
            </a:r>
            <a:r>
              <a:rPr lang="en-US" sz="3200" dirty="0">
                <a:latin typeface="Comic Sans MS" panose="030F0702030302020204" pitchFamily="66" charset="0"/>
              </a:rPr>
              <a:t> </a:t>
            </a:r>
            <a:r>
              <a:rPr lang="en-US" sz="3200" dirty="0" smtClean="0">
                <a:latin typeface="Comic Sans MS" panose="030F0702030302020204" pitchFamily="66" charset="0"/>
              </a:rPr>
              <a:t>– the male bees (mate </a:t>
            </a:r>
            <a:r>
              <a:rPr lang="en-US" sz="3200" dirty="0">
                <a:latin typeface="Comic Sans MS" panose="030F0702030302020204" pitchFamily="66" charset="0"/>
              </a:rPr>
              <a:t>with the </a:t>
            </a:r>
            <a:r>
              <a:rPr lang="en-US" sz="3200" dirty="0" smtClean="0">
                <a:latin typeface="Comic Sans MS" panose="030F0702030302020204" pitchFamily="66" charset="0"/>
              </a:rPr>
              <a:t>queen).</a:t>
            </a:r>
          </a:p>
          <a:p>
            <a:r>
              <a:rPr lang="en-US" sz="2800" dirty="0" smtClean="0">
                <a:latin typeface="Comic Sans MS" panose="030F0702030302020204" pitchFamily="66" charset="0"/>
              </a:rPr>
              <a:t>Drones </a:t>
            </a:r>
            <a:r>
              <a:rPr lang="en-US" sz="2800" dirty="0">
                <a:latin typeface="Comic Sans MS" panose="030F0702030302020204" pitchFamily="66" charset="0"/>
              </a:rPr>
              <a:t>have no sting, pollen baskets nor wax glands</a:t>
            </a:r>
            <a:r>
              <a:rPr lang="en-US" sz="2800" dirty="0" smtClean="0">
                <a:latin typeface="Comic Sans MS" panose="030F0702030302020204" pitchFamily="66" charset="0"/>
              </a:rPr>
              <a:t>.</a:t>
            </a:r>
            <a:endParaRPr lang="en-US" sz="2800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99684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54462" y="660206"/>
            <a:ext cx="8911687" cy="783585"/>
          </a:xfrm>
        </p:spPr>
        <p:txBody>
          <a:bodyPr/>
          <a:lstStyle/>
          <a:p>
            <a:r>
              <a:rPr lang="en-US" b="1" dirty="0" smtClean="0">
                <a:latin typeface="Comic Sans MS" panose="030F0702030302020204" pitchFamily="66" charset="0"/>
              </a:rPr>
              <a:t>Worker bees – sterile females</a:t>
            </a:r>
            <a:endParaRPr lang="en-US" b="1" dirty="0">
              <a:latin typeface="Comic Sans MS" panose="030F0702030302020204" pitchFamily="66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49116" y="1600200"/>
            <a:ext cx="9240256" cy="468028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800" dirty="0" smtClean="0">
                <a:latin typeface="Comic Sans MS" panose="030F0702030302020204" pitchFamily="66" charset="0"/>
              </a:rPr>
              <a:t>1</a:t>
            </a:r>
            <a:r>
              <a:rPr lang="en-US" sz="2800" dirty="0">
                <a:latin typeface="Comic Sans MS" panose="030F0702030302020204" pitchFamily="66" charset="0"/>
              </a:rPr>
              <a:t>. Building the hive.</a:t>
            </a:r>
          </a:p>
          <a:p>
            <a:pPr marL="0" indent="0">
              <a:buNone/>
            </a:pPr>
            <a:r>
              <a:rPr lang="en-US" sz="2800" dirty="0">
                <a:latin typeface="Comic Sans MS" panose="030F0702030302020204" pitchFamily="66" charset="0"/>
              </a:rPr>
              <a:t>2. Collecting nectar and pollen from flowers.</a:t>
            </a:r>
          </a:p>
          <a:p>
            <a:pPr marL="0" indent="0">
              <a:buNone/>
            </a:pPr>
            <a:r>
              <a:rPr lang="en-US" sz="2800" dirty="0">
                <a:latin typeface="Comic Sans MS" panose="030F0702030302020204" pitchFamily="66" charset="0"/>
              </a:rPr>
              <a:t>3. They guard the hive.</a:t>
            </a:r>
          </a:p>
          <a:p>
            <a:pPr marL="0" indent="0">
              <a:buNone/>
            </a:pPr>
            <a:r>
              <a:rPr lang="en-US" sz="2800" dirty="0">
                <a:latin typeface="Comic Sans MS" panose="030F0702030302020204" pitchFamily="66" charset="0"/>
              </a:rPr>
              <a:t>4. Feed the queen, drones and larvae.</a:t>
            </a:r>
          </a:p>
          <a:p>
            <a:pPr marL="0" indent="0">
              <a:buNone/>
            </a:pPr>
            <a:r>
              <a:rPr lang="en-US" sz="2800" dirty="0">
                <a:latin typeface="Comic Sans MS" panose="030F0702030302020204" pitchFamily="66" charset="0"/>
              </a:rPr>
              <a:t>5. Clean the hive.</a:t>
            </a:r>
          </a:p>
          <a:p>
            <a:pPr marL="0" indent="0">
              <a:buNone/>
            </a:pPr>
            <a:r>
              <a:rPr lang="en-US" sz="2800" dirty="0">
                <a:latin typeface="Comic Sans MS" panose="030F0702030302020204" pitchFamily="66" charset="0"/>
              </a:rPr>
              <a:t>6. Build </a:t>
            </a:r>
            <a:r>
              <a:rPr lang="en-US" sz="2800" dirty="0" smtClean="0">
                <a:latin typeface="Comic Sans MS" panose="030F0702030302020204" pitchFamily="66" charset="0"/>
              </a:rPr>
              <a:t>comb cells where eggs </a:t>
            </a:r>
            <a:r>
              <a:rPr lang="en-US" sz="2800" dirty="0">
                <a:latin typeface="Comic Sans MS" panose="030F0702030302020204" pitchFamily="66" charset="0"/>
              </a:rPr>
              <a:t>are </a:t>
            </a:r>
            <a:r>
              <a:rPr lang="en-US" sz="2800" dirty="0" smtClean="0">
                <a:latin typeface="Comic Sans MS" panose="030F0702030302020204" pitchFamily="66" charset="0"/>
              </a:rPr>
              <a:t>laid (Wax glands)</a:t>
            </a:r>
            <a:endParaRPr lang="en-US" sz="2800" dirty="0">
              <a:latin typeface="Comic Sans MS" panose="030F0702030302020204" pitchFamily="66" charset="0"/>
            </a:endParaRPr>
          </a:p>
          <a:p>
            <a:pPr lvl="1"/>
            <a:r>
              <a:rPr lang="en-US" sz="2400" dirty="0" smtClean="0">
                <a:latin typeface="Comic Sans MS" panose="030F0702030302020204" pitchFamily="66" charset="0"/>
              </a:rPr>
              <a:t>Have pollen baskets (hind limbs) </a:t>
            </a:r>
            <a:r>
              <a:rPr lang="en-US" sz="2400" dirty="0">
                <a:latin typeface="Comic Sans MS" panose="030F0702030302020204" pitchFamily="66" charset="0"/>
              </a:rPr>
              <a:t>where pollen is </a:t>
            </a:r>
            <a:r>
              <a:rPr lang="en-US" sz="2400" dirty="0" smtClean="0">
                <a:latin typeface="Comic Sans MS" panose="030F0702030302020204" pitchFamily="66" charset="0"/>
              </a:rPr>
              <a:t>collected</a:t>
            </a:r>
            <a:endParaRPr lang="en-US" sz="2400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11311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1903911"/>
              </p:ext>
            </p:extLst>
          </p:nvPr>
        </p:nvGraphicFramePr>
        <p:xfrm>
          <a:off x="1684417" y="394810"/>
          <a:ext cx="9793706" cy="5933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16603"/>
                <a:gridCol w="7077103"/>
              </a:tblGrid>
              <a:tr h="482840">
                <a:tc gridSpan="2"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latin typeface="Comic Sans MS" panose="030F0702030302020204" pitchFamily="66" charset="0"/>
                        </a:rPr>
                        <a:t>HEAD</a:t>
                      </a:r>
                      <a:endParaRPr lang="en-US" sz="2400" b="1" dirty="0">
                        <a:latin typeface="Comic Sans MS" panose="030F0702030302020204" pitchFamily="66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45824"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latin typeface="Comic Sans MS" panose="030F0702030302020204" pitchFamily="66" charset="0"/>
                        </a:rPr>
                        <a:t>EYES</a:t>
                      </a:r>
                      <a:endParaRPr lang="en-US" sz="2800" dirty="0">
                        <a:latin typeface="Comic Sans MS" panose="030F0702030302020204" pitchFamily="66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Comic Sans MS" panose="030F0702030302020204" pitchFamily="66" charset="0"/>
                        </a:rPr>
                        <a:t>1 pair of large compound eyes</a:t>
                      </a:r>
                      <a:r>
                        <a:rPr lang="en-US" sz="2000" baseline="0" dirty="0" smtClean="0">
                          <a:latin typeface="Comic Sans MS" panose="030F0702030302020204" pitchFamily="66" charset="0"/>
                        </a:rPr>
                        <a:t> and 3 simple eyes</a:t>
                      </a:r>
                      <a:endParaRPr lang="en-US" sz="2000" dirty="0">
                        <a:latin typeface="Comic Sans MS" panose="030F0702030302020204" pitchFamily="66" charset="0"/>
                      </a:endParaRPr>
                    </a:p>
                  </a:txBody>
                  <a:tcPr/>
                </a:tc>
              </a:tr>
              <a:tr h="448433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Comic Sans MS" panose="030F0702030302020204" pitchFamily="66" charset="0"/>
                        </a:rPr>
                        <a:t>MOUTH PARTS</a:t>
                      </a:r>
                      <a:endParaRPr lang="en-US" sz="2400" dirty="0">
                        <a:latin typeface="Comic Sans MS" panose="030F0702030302020204" pitchFamily="66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Comic Sans MS" panose="030F0702030302020204" pitchFamily="66" charset="0"/>
                        </a:rPr>
                        <a:t>A pair of blunt</a:t>
                      </a:r>
                      <a:r>
                        <a:rPr lang="en-US" sz="2000" baseline="0" dirty="0" smtClean="0">
                          <a:latin typeface="Comic Sans MS" panose="030F0702030302020204" pitchFamily="66" charset="0"/>
                        </a:rPr>
                        <a:t> mandibles and a short proboscis</a:t>
                      </a:r>
                      <a:endParaRPr lang="en-US" sz="2000" dirty="0">
                        <a:latin typeface="Comic Sans MS" panose="030F0702030302020204" pitchFamily="66" charset="0"/>
                      </a:endParaRPr>
                    </a:p>
                  </a:txBody>
                  <a:tcPr/>
                </a:tc>
              </a:tr>
              <a:tr h="508224"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latin typeface="Comic Sans MS" panose="030F0702030302020204" pitchFamily="66" charset="0"/>
                        </a:rPr>
                        <a:t>ANTENNAE</a:t>
                      </a:r>
                      <a:endParaRPr lang="en-US" sz="2800" dirty="0">
                        <a:latin typeface="Comic Sans MS" panose="030F0702030302020204" pitchFamily="66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Comic Sans MS" panose="030F0702030302020204" pitchFamily="66" charset="0"/>
                        </a:rPr>
                        <a:t>One</a:t>
                      </a:r>
                      <a:r>
                        <a:rPr lang="en-US" sz="2000" baseline="0" dirty="0" smtClean="0">
                          <a:latin typeface="Comic Sans MS" panose="030F0702030302020204" pitchFamily="66" charset="0"/>
                        </a:rPr>
                        <a:t> pair of short, hairy and segmented antennae</a:t>
                      </a:r>
                      <a:endParaRPr lang="en-US" sz="2000" dirty="0">
                        <a:latin typeface="Comic Sans MS" panose="030F0702030302020204" pitchFamily="66" charset="0"/>
                      </a:endParaRPr>
                    </a:p>
                  </a:txBody>
                  <a:tcPr/>
                </a:tc>
              </a:tr>
              <a:tr h="482840">
                <a:tc gridSpan="2"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latin typeface="Comic Sans MS" panose="030F0702030302020204" pitchFamily="66" charset="0"/>
                        </a:rPr>
                        <a:t>THORAX</a:t>
                      </a:r>
                      <a:endParaRPr lang="en-US" sz="2400" b="1" dirty="0">
                        <a:latin typeface="Comic Sans MS" panose="030F0702030302020204" pitchFamily="66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508224"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latin typeface="Comic Sans MS" panose="030F0702030302020204" pitchFamily="66" charset="0"/>
                        </a:rPr>
                        <a:t>WINGS</a:t>
                      </a:r>
                      <a:endParaRPr lang="en-US" sz="2800" dirty="0">
                        <a:latin typeface="Comic Sans MS" panose="030F0702030302020204" pitchFamily="66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Comic Sans MS" panose="030F0702030302020204" pitchFamily="66" charset="0"/>
                        </a:rPr>
                        <a:t>Two pairs of membranous</a:t>
                      </a:r>
                      <a:r>
                        <a:rPr lang="en-US" sz="2000" baseline="0" dirty="0" smtClean="0">
                          <a:latin typeface="Comic Sans MS" panose="030F0702030302020204" pitchFamily="66" charset="0"/>
                        </a:rPr>
                        <a:t> wings</a:t>
                      </a:r>
                    </a:p>
                  </a:txBody>
                  <a:tcPr/>
                </a:tc>
              </a:tr>
              <a:tr h="687597"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latin typeface="Comic Sans MS" panose="030F0702030302020204" pitchFamily="66" charset="0"/>
                        </a:rPr>
                        <a:t>LEGS</a:t>
                      </a:r>
                      <a:endParaRPr lang="en-US" sz="2800" dirty="0">
                        <a:latin typeface="Comic Sans MS" panose="030F0702030302020204" pitchFamily="66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Comic Sans MS" panose="030F0702030302020204" pitchFamily="66" charset="0"/>
                        </a:rPr>
                        <a:t>3</a:t>
                      </a:r>
                      <a:r>
                        <a:rPr lang="en-US" sz="2000" baseline="0" dirty="0" smtClean="0">
                          <a:latin typeface="Comic Sans MS" panose="030F0702030302020204" pitchFamily="66" charset="0"/>
                        </a:rPr>
                        <a:t> pairs of hairy, jointed legs. </a:t>
                      </a:r>
                    </a:p>
                    <a:p>
                      <a:r>
                        <a:rPr lang="en-US" sz="2000" baseline="0" dirty="0" smtClean="0">
                          <a:latin typeface="Comic Sans MS" panose="030F0702030302020204" pitchFamily="66" charset="0"/>
                        </a:rPr>
                        <a:t>Pollen comb/brush on tibia and pollen basket on the femur</a:t>
                      </a:r>
                      <a:endParaRPr lang="en-US" sz="2000" dirty="0">
                        <a:latin typeface="Comic Sans MS" panose="030F0702030302020204" pitchFamily="66" charset="0"/>
                      </a:endParaRPr>
                    </a:p>
                  </a:txBody>
                  <a:tcPr/>
                </a:tc>
              </a:tr>
              <a:tr h="687597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 smtClean="0">
                          <a:latin typeface="Comic Sans MS" panose="030F0702030302020204" pitchFamily="66" charset="0"/>
                        </a:rPr>
                        <a:t>ABDOMEN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aseline="0" dirty="0" smtClean="0">
                          <a:latin typeface="Comic Sans MS" panose="030F0702030302020204" pitchFamily="66" charset="0"/>
                        </a:rPr>
                        <a:t>Hairy with a wax gland on the under side</a:t>
                      </a:r>
                    </a:p>
                    <a:p>
                      <a:r>
                        <a:rPr lang="en-US" sz="2000" baseline="0" dirty="0" smtClean="0">
                          <a:latin typeface="Comic Sans MS" panose="030F0702030302020204" pitchFamily="66" charset="0"/>
                        </a:rPr>
                        <a:t>Last segment modified into a sting for defense</a:t>
                      </a:r>
                      <a:endParaRPr lang="en-US" sz="2000" dirty="0">
                        <a:latin typeface="Comic Sans MS" panose="030F0702030302020204" pitchFamily="66" charset="0"/>
                      </a:endParaRPr>
                    </a:p>
                  </a:txBody>
                  <a:tcPr/>
                </a:tc>
              </a:tr>
              <a:tr h="508224"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latin typeface="Comic Sans MS" panose="030F0702030302020204" pitchFamily="66" charset="0"/>
                        </a:rPr>
                        <a:t>HABITAT</a:t>
                      </a:r>
                      <a:endParaRPr lang="en-US" sz="2800" dirty="0">
                        <a:latin typeface="Comic Sans MS" panose="030F0702030302020204" pitchFamily="66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Comic Sans MS" panose="030F0702030302020204" pitchFamily="66" charset="0"/>
                        </a:rPr>
                        <a:t>Bee hive</a:t>
                      </a:r>
                      <a:endParaRPr lang="en-US" sz="2000" dirty="0">
                        <a:latin typeface="Comic Sans MS" panose="030F0702030302020204" pitchFamily="66" charset="0"/>
                      </a:endParaRPr>
                    </a:p>
                  </a:txBody>
                  <a:tcPr/>
                </a:tc>
              </a:tr>
              <a:tr h="508224"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latin typeface="Comic Sans MS" panose="030F0702030302020204" pitchFamily="66" charset="0"/>
                        </a:rPr>
                        <a:t>FOOD</a:t>
                      </a:r>
                      <a:endParaRPr lang="en-US" sz="2800" dirty="0">
                        <a:latin typeface="Comic Sans MS" panose="030F0702030302020204" pitchFamily="66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Comic Sans MS" panose="030F0702030302020204" pitchFamily="66" charset="0"/>
                        </a:rPr>
                        <a:t>Honey, nectar, and pollen</a:t>
                      </a:r>
                      <a:endParaRPr lang="en-US" sz="2000" dirty="0">
                        <a:latin typeface="Comic Sans MS" panose="030F0702030302020204" pitchFamily="66" charset="0"/>
                      </a:endParaRPr>
                    </a:p>
                  </a:txBody>
                  <a:tcPr/>
                </a:tc>
              </a:tr>
              <a:tr h="508224"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latin typeface="Comic Sans MS" panose="030F0702030302020204" pitchFamily="66" charset="0"/>
                        </a:rPr>
                        <a:t>NOTES</a:t>
                      </a:r>
                      <a:endParaRPr lang="en-US" sz="2800" dirty="0">
                        <a:latin typeface="Comic Sans MS" panose="030F0702030302020204" pitchFamily="66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Comic Sans MS" panose="030F0702030302020204" pitchFamily="66" charset="0"/>
                        </a:rPr>
                        <a:t>The whole body is hairy</a:t>
                      </a:r>
                      <a:endParaRPr lang="en-US" sz="2000" dirty="0">
                        <a:latin typeface="Comic Sans MS" panose="030F0702030302020204" pitchFamily="66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340376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:\Users\HP\Downloads\morphology-of-a-honeybee-worker-298362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0320" y="1028701"/>
            <a:ext cx="7726680" cy="5257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688471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:\Users\HP\Downloads\morphology-of-a-honeybee-worker-298361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0240" y="800100"/>
            <a:ext cx="9144000" cy="52806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70510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3020" y="1227778"/>
            <a:ext cx="8470233" cy="4330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7132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50750" y="4800599"/>
            <a:ext cx="8915400" cy="1058779"/>
          </a:xfrm>
        </p:spPr>
        <p:txBody>
          <a:bodyPr>
            <a:noAutofit/>
          </a:bodyPr>
          <a:lstStyle/>
          <a:p>
            <a:r>
              <a:rPr lang="en-US" sz="3600" b="1" dirty="0" smtClean="0">
                <a:latin typeface="Comic Sans MS" panose="030F0702030302020204" pitchFamily="66" charset="0"/>
              </a:rPr>
              <a:t>Life cycle of the worker bee</a:t>
            </a:r>
            <a:endParaRPr lang="en-US" sz="3600" b="1" dirty="0">
              <a:latin typeface="Comic Sans MS" panose="030F0702030302020204" pitchFamily="66" charset="0"/>
            </a:endParaRPr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4006" t="11495" r="4012" b="16169"/>
          <a:stretch/>
        </p:blipFill>
        <p:spPr>
          <a:xfrm>
            <a:off x="2191658" y="508000"/>
            <a:ext cx="8461828" cy="4223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3525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48326" y="782054"/>
            <a:ext cx="9856285" cy="5357776"/>
          </a:xfrm>
        </p:spPr>
        <p:txBody>
          <a:bodyPr>
            <a:noAutofit/>
          </a:bodyPr>
          <a:lstStyle/>
          <a:p>
            <a:r>
              <a:rPr lang="en-US" sz="3200" dirty="0" smtClean="0">
                <a:latin typeface="Comic Sans MS" panose="030F0702030302020204" pitchFamily="66" charset="0"/>
              </a:rPr>
              <a:t>These develop </a:t>
            </a:r>
            <a:r>
              <a:rPr lang="en-US" sz="3200" dirty="0">
                <a:latin typeface="Comic Sans MS" panose="030F0702030302020204" pitchFamily="66" charset="0"/>
              </a:rPr>
              <a:t>from fertilized eggs </a:t>
            </a:r>
            <a:r>
              <a:rPr lang="en-US" sz="3200" dirty="0" smtClean="0">
                <a:latin typeface="Comic Sans MS" panose="030F0702030302020204" pitchFamily="66" charset="0"/>
              </a:rPr>
              <a:t>through a </a:t>
            </a:r>
            <a:r>
              <a:rPr lang="en-US" sz="3200" dirty="0">
                <a:latin typeface="Comic Sans MS" panose="030F0702030302020204" pitchFamily="66" charset="0"/>
              </a:rPr>
              <a:t>complete </a:t>
            </a:r>
            <a:r>
              <a:rPr lang="en-US" sz="3200" dirty="0" smtClean="0">
                <a:latin typeface="Comic Sans MS" panose="030F0702030302020204" pitchFamily="66" charset="0"/>
              </a:rPr>
              <a:t>metamorphosis</a:t>
            </a:r>
            <a:endParaRPr lang="en-US" sz="3200" dirty="0">
              <a:latin typeface="Comic Sans MS" panose="030F0702030302020204" pitchFamily="66" charset="0"/>
            </a:endParaRPr>
          </a:p>
          <a:p>
            <a:r>
              <a:rPr lang="en-US" sz="3200" dirty="0">
                <a:latin typeface="Comic Sans MS" panose="030F0702030302020204" pitchFamily="66" charset="0"/>
              </a:rPr>
              <a:t>The queen </a:t>
            </a:r>
            <a:r>
              <a:rPr lang="en-US" sz="3200" dirty="0" smtClean="0">
                <a:latin typeface="Comic Sans MS" panose="030F0702030302020204" pitchFamily="66" charset="0"/>
              </a:rPr>
              <a:t>bee lays </a:t>
            </a:r>
            <a:r>
              <a:rPr lang="en-US" sz="3200" dirty="0">
                <a:latin typeface="Comic Sans MS" panose="030F0702030302020204" pitchFamily="66" charset="0"/>
              </a:rPr>
              <a:t>the eggs in combs; which hatch into </a:t>
            </a:r>
            <a:r>
              <a:rPr lang="en-US" sz="3200" dirty="0" smtClean="0">
                <a:latin typeface="Comic Sans MS" panose="030F0702030302020204" pitchFamily="66" charset="0"/>
              </a:rPr>
              <a:t>larvae.</a:t>
            </a:r>
          </a:p>
          <a:p>
            <a:r>
              <a:rPr lang="en-US" sz="3200" dirty="0" smtClean="0">
                <a:latin typeface="Comic Sans MS" panose="030F0702030302020204" pitchFamily="66" charset="0"/>
              </a:rPr>
              <a:t>They are first fed </a:t>
            </a:r>
            <a:r>
              <a:rPr lang="en-US" sz="3200" dirty="0">
                <a:latin typeface="Comic Sans MS" panose="030F0702030302020204" pitchFamily="66" charset="0"/>
              </a:rPr>
              <a:t>on royal jelly </a:t>
            </a:r>
            <a:r>
              <a:rPr lang="en-US" sz="3200" dirty="0" smtClean="0">
                <a:latin typeface="Comic Sans MS" panose="030F0702030302020204" pitchFamily="66" charset="0"/>
              </a:rPr>
              <a:t>and </a:t>
            </a:r>
            <a:r>
              <a:rPr lang="en-US" sz="3200" dirty="0">
                <a:latin typeface="Comic Sans MS" panose="030F0702030302020204" pitchFamily="66" charset="0"/>
              </a:rPr>
              <a:t>then on a mixture of pollen and honey </a:t>
            </a:r>
            <a:r>
              <a:rPr lang="en-US" sz="3200" dirty="0" smtClean="0">
                <a:latin typeface="Comic Sans MS" panose="030F0702030302020204" pitchFamily="66" charset="0"/>
              </a:rPr>
              <a:t>until they hatch </a:t>
            </a:r>
            <a:r>
              <a:rPr lang="en-US" sz="3200" dirty="0">
                <a:latin typeface="Comic Sans MS" panose="030F0702030302020204" pitchFamily="66" charset="0"/>
              </a:rPr>
              <a:t>into a </a:t>
            </a:r>
            <a:r>
              <a:rPr lang="en-US" sz="3200" dirty="0" smtClean="0">
                <a:latin typeface="Comic Sans MS" panose="030F0702030302020204" pitchFamily="66" charset="0"/>
              </a:rPr>
              <a:t>pupa</a:t>
            </a:r>
          </a:p>
          <a:p>
            <a:r>
              <a:rPr lang="en-US" sz="3200" dirty="0" smtClean="0">
                <a:latin typeface="Comic Sans MS" panose="030F0702030302020204" pitchFamily="66" charset="0"/>
              </a:rPr>
              <a:t>The pupa develops into an adult after </a:t>
            </a:r>
            <a:r>
              <a:rPr lang="en-US" sz="3200" dirty="0">
                <a:latin typeface="Comic Sans MS" panose="030F0702030302020204" pitchFamily="66" charset="0"/>
              </a:rPr>
              <a:t>20 days </a:t>
            </a:r>
            <a:endParaRPr lang="en-US" sz="3200" dirty="0" smtClean="0">
              <a:latin typeface="Comic Sans MS" panose="030F0702030302020204" pitchFamily="66" charset="0"/>
            </a:endParaRPr>
          </a:p>
          <a:p>
            <a:pPr lvl="1"/>
            <a:r>
              <a:rPr lang="en-US" sz="2800" dirty="0" smtClean="0">
                <a:latin typeface="Comic Sans MS" panose="030F0702030302020204" pitchFamily="66" charset="0"/>
              </a:rPr>
              <a:t>Royal </a:t>
            </a:r>
            <a:r>
              <a:rPr lang="en-US" sz="2800" dirty="0">
                <a:latin typeface="Comic Sans MS" panose="030F0702030302020204" pitchFamily="66" charset="0"/>
              </a:rPr>
              <a:t>jelly </a:t>
            </a:r>
            <a:r>
              <a:rPr lang="en-US" sz="2800" dirty="0" smtClean="0">
                <a:latin typeface="Comic Sans MS" panose="030F0702030302020204" pitchFamily="66" charset="0"/>
              </a:rPr>
              <a:t>is </a:t>
            </a:r>
            <a:r>
              <a:rPr lang="en-US" sz="2800" dirty="0">
                <a:latin typeface="Comic Sans MS" panose="030F0702030302020204" pitchFamily="66" charset="0"/>
              </a:rPr>
              <a:t>secreted from the salivary glands of worker bees</a:t>
            </a:r>
            <a:r>
              <a:rPr lang="en-US" sz="2800" dirty="0" smtClean="0">
                <a:latin typeface="Comic Sans MS" panose="030F0702030302020204" pitchFamily="66" charset="0"/>
              </a:rPr>
              <a:t>.</a:t>
            </a:r>
            <a:endParaRPr lang="en-US" sz="2800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10019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08485" y="624110"/>
            <a:ext cx="9796128" cy="795616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latin typeface="Comic Sans MS" panose="030F0702030302020204" pitchFamily="66" charset="0"/>
              </a:rPr>
              <a:t>Characteristics of insects</a:t>
            </a:r>
            <a:endParaRPr lang="en-US" sz="4000" b="1" dirty="0">
              <a:latin typeface="Comic Sans MS" panose="030F0702030302020204" pitchFamily="66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49677" y="1371039"/>
            <a:ext cx="7950098" cy="4848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6830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68642" y="1010667"/>
            <a:ext cx="9047747" cy="5005125"/>
          </a:xfrm>
        </p:spPr>
        <p:txBody>
          <a:bodyPr>
            <a:noAutofit/>
          </a:bodyPr>
          <a:lstStyle/>
          <a:p>
            <a:pPr algn="just"/>
            <a:r>
              <a:rPr lang="en-US" sz="3200" dirty="0" smtClean="0">
                <a:latin typeface="Comic Sans MS" panose="030F0702030302020204" pitchFamily="66" charset="0"/>
              </a:rPr>
              <a:t>Queen bees develop from </a:t>
            </a:r>
            <a:r>
              <a:rPr lang="en-US" sz="3200" dirty="0">
                <a:latin typeface="Comic Sans MS" panose="030F0702030302020204" pitchFamily="66" charset="0"/>
              </a:rPr>
              <a:t>fertilized eggs through a </a:t>
            </a:r>
            <a:r>
              <a:rPr lang="en-US" sz="3200" b="1" dirty="0">
                <a:latin typeface="Comic Sans MS" panose="030F0702030302020204" pitchFamily="66" charset="0"/>
              </a:rPr>
              <a:t>complete metamorphosis</a:t>
            </a:r>
            <a:r>
              <a:rPr lang="en-US" sz="3200" dirty="0">
                <a:latin typeface="Comic Sans MS" panose="030F0702030302020204" pitchFamily="66" charset="0"/>
              </a:rPr>
              <a:t>.</a:t>
            </a:r>
          </a:p>
          <a:p>
            <a:pPr algn="just"/>
            <a:r>
              <a:rPr lang="en-US" sz="3200" dirty="0">
                <a:latin typeface="Comic Sans MS" panose="030F0702030302020204" pitchFamily="66" charset="0"/>
              </a:rPr>
              <a:t>The queen lays eggs in special larger cells of the </a:t>
            </a:r>
            <a:r>
              <a:rPr lang="en-US" sz="3200" dirty="0" smtClean="0">
                <a:latin typeface="Comic Sans MS" panose="030F0702030302020204" pitchFamily="66" charset="0"/>
              </a:rPr>
              <a:t>comb and they hatch into larvae.</a:t>
            </a:r>
          </a:p>
          <a:p>
            <a:pPr algn="just"/>
            <a:r>
              <a:rPr lang="en-US" sz="3200" dirty="0" smtClean="0">
                <a:latin typeface="Comic Sans MS" panose="030F0702030302020204" pitchFamily="66" charset="0"/>
              </a:rPr>
              <a:t>They are </a:t>
            </a:r>
            <a:r>
              <a:rPr lang="en-US" sz="3200" dirty="0">
                <a:latin typeface="Comic Sans MS" panose="030F0702030302020204" pitchFamily="66" charset="0"/>
              </a:rPr>
              <a:t>fed on royal jelly only and </a:t>
            </a:r>
            <a:r>
              <a:rPr lang="en-US" sz="3200" dirty="0" err="1">
                <a:latin typeface="Comic Sans MS" panose="030F0702030302020204" pitchFamily="66" charset="0"/>
              </a:rPr>
              <a:t>moult</a:t>
            </a:r>
            <a:r>
              <a:rPr lang="en-US" sz="3200" dirty="0">
                <a:latin typeface="Comic Sans MS" panose="030F0702030302020204" pitchFamily="66" charset="0"/>
              </a:rPr>
              <a:t> into pupa. </a:t>
            </a:r>
            <a:endParaRPr lang="en-US" sz="3200" dirty="0" smtClean="0">
              <a:latin typeface="Comic Sans MS" panose="030F0702030302020204" pitchFamily="66" charset="0"/>
            </a:endParaRPr>
          </a:p>
          <a:p>
            <a:pPr algn="just"/>
            <a:r>
              <a:rPr lang="en-US" sz="3200" dirty="0" smtClean="0">
                <a:latin typeface="Comic Sans MS" panose="030F0702030302020204" pitchFamily="66" charset="0"/>
              </a:rPr>
              <a:t>These </a:t>
            </a:r>
            <a:r>
              <a:rPr lang="en-US" sz="3200" dirty="0">
                <a:latin typeface="Comic Sans MS" panose="030F0702030302020204" pitchFamily="66" charset="0"/>
              </a:rPr>
              <a:t>remain dormant and </a:t>
            </a:r>
            <a:r>
              <a:rPr lang="en-US" sz="3200" dirty="0" err="1">
                <a:latin typeface="Comic Sans MS" panose="030F0702030302020204" pitchFamily="66" charset="0"/>
              </a:rPr>
              <a:t>moult</a:t>
            </a:r>
            <a:r>
              <a:rPr lang="en-US" sz="3200" dirty="0">
                <a:latin typeface="Comic Sans MS" panose="030F0702030302020204" pitchFamily="66" charset="0"/>
              </a:rPr>
              <a:t> into </a:t>
            </a:r>
            <a:r>
              <a:rPr lang="en-US" sz="3200" dirty="0" smtClean="0">
                <a:latin typeface="Comic Sans MS" panose="030F0702030302020204" pitchFamily="66" charset="0"/>
              </a:rPr>
              <a:t>adults.</a:t>
            </a:r>
          </a:p>
          <a:p>
            <a:pPr algn="just"/>
            <a:r>
              <a:rPr lang="en-US" sz="3200" dirty="0" smtClean="0">
                <a:latin typeface="Comic Sans MS" panose="030F0702030302020204" pitchFamily="66" charset="0"/>
              </a:rPr>
              <a:t>The cycle lasts for 16 days</a:t>
            </a:r>
            <a:endParaRPr lang="en-US" sz="3200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2173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72388" y="950495"/>
            <a:ext cx="9832223" cy="5390147"/>
          </a:xfrm>
        </p:spPr>
        <p:txBody>
          <a:bodyPr>
            <a:noAutofit/>
          </a:bodyPr>
          <a:lstStyle/>
          <a:p>
            <a:r>
              <a:rPr lang="en-US" sz="3200" dirty="0">
                <a:latin typeface="Comic Sans MS" panose="030F0702030302020204" pitchFamily="66" charset="0"/>
              </a:rPr>
              <a:t>Drones develop from unfertilized eggs through a complete </a:t>
            </a:r>
            <a:r>
              <a:rPr lang="en-US" sz="3200" dirty="0" smtClean="0">
                <a:latin typeface="Comic Sans MS" panose="030F0702030302020204" pitchFamily="66" charset="0"/>
              </a:rPr>
              <a:t>metamorphosis.</a:t>
            </a:r>
          </a:p>
          <a:p>
            <a:r>
              <a:rPr lang="en-US" sz="3200" dirty="0" smtClean="0">
                <a:latin typeface="Comic Sans MS" panose="030F0702030302020204" pitchFamily="66" charset="0"/>
              </a:rPr>
              <a:t>These </a:t>
            </a:r>
            <a:r>
              <a:rPr lang="en-US" sz="3200" dirty="0">
                <a:latin typeface="Comic Sans MS" panose="030F0702030302020204" pitchFamily="66" charset="0"/>
              </a:rPr>
              <a:t>eggs are laid by the queen into cells of the comb, hatch into </a:t>
            </a:r>
            <a:r>
              <a:rPr lang="en-US" sz="3200" dirty="0" smtClean="0">
                <a:latin typeface="Comic Sans MS" panose="030F0702030302020204" pitchFamily="66" charset="0"/>
              </a:rPr>
              <a:t>larvae.</a:t>
            </a:r>
          </a:p>
          <a:p>
            <a:r>
              <a:rPr lang="en-US" sz="3200" dirty="0" smtClean="0">
                <a:latin typeface="Comic Sans MS" panose="030F0702030302020204" pitchFamily="66" charset="0"/>
              </a:rPr>
              <a:t>The </a:t>
            </a:r>
            <a:r>
              <a:rPr lang="en-US" sz="3200" dirty="0">
                <a:latin typeface="Comic Sans MS" panose="030F0702030302020204" pitchFamily="66" charset="0"/>
              </a:rPr>
              <a:t>larvae are </a:t>
            </a:r>
            <a:r>
              <a:rPr lang="en-US" sz="3200" dirty="0" smtClean="0">
                <a:latin typeface="Comic Sans MS" panose="030F0702030302020204" pitchFamily="66" charset="0"/>
              </a:rPr>
              <a:t>first fed </a:t>
            </a:r>
            <a:r>
              <a:rPr lang="en-US" sz="3200" dirty="0">
                <a:latin typeface="Comic Sans MS" panose="030F0702030302020204" pitchFamily="66" charset="0"/>
              </a:rPr>
              <a:t>on royal jelly </a:t>
            </a:r>
            <a:r>
              <a:rPr lang="en-US" sz="3200" dirty="0" smtClean="0">
                <a:latin typeface="Comic Sans MS" panose="030F0702030302020204" pitchFamily="66" charset="0"/>
              </a:rPr>
              <a:t>and </a:t>
            </a:r>
            <a:r>
              <a:rPr lang="en-US" sz="3200" dirty="0">
                <a:latin typeface="Comic Sans MS" panose="030F0702030302020204" pitchFamily="66" charset="0"/>
              </a:rPr>
              <a:t>then later on a mixture of honey and pollen.</a:t>
            </a:r>
          </a:p>
          <a:p>
            <a:r>
              <a:rPr lang="en-US" sz="3200" dirty="0">
                <a:latin typeface="Comic Sans MS" panose="030F0702030302020204" pitchFamily="66" charset="0"/>
              </a:rPr>
              <a:t>They </a:t>
            </a:r>
            <a:r>
              <a:rPr lang="en-US" sz="3200" dirty="0" smtClean="0">
                <a:latin typeface="Comic Sans MS" panose="030F0702030302020204" pitchFamily="66" charset="0"/>
              </a:rPr>
              <a:t>later change </a:t>
            </a:r>
            <a:r>
              <a:rPr lang="en-US" sz="3200" dirty="0">
                <a:latin typeface="Comic Sans MS" panose="030F0702030302020204" pitchFamily="66" charset="0"/>
              </a:rPr>
              <a:t>into pupae which remain dormant and </a:t>
            </a:r>
            <a:r>
              <a:rPr lang="en-US" sz="3200" dirty="0" err="1">
                <a:latin typeface="Comic Sans MS" panose="030F0702030302020204" pitchFamily="66" charset="0"/>
              </a:rPr>
              <a:t>moult</a:t>
            </a:r>
            <a:r>
              <a:rPr lang="en-US" sz="3200" dirty="0">
                <a:latin typeface="Comic Sans MS" panose="030F0702030302020204" pitchFamily="66" charset="0"/>
              </a:rPr>
              <a:t> into </a:t>
            </a:r>
            <a:r>
              <a:rPr lang="en-US" sz="3200" dirty="0" smtClean="0">
                <a:latin typeface="Comic Sans MS" panose="030F0702030302020204" pitchFamily="66" charset="0"/>
              </a:rPr>
              <a:t>adults.</a:t>
            </a:r>
          </a:p>
          <a:p>
            <a:r>
              <a:rPr lang="en-US" sz="3200" dirty="0" smtClean="0">
                <a:latin typeface="Comic Sans MS" panose="030F0702030302020204" pitchFamily="66" charset="0"/>
              </a:rPr>
              <a:t>The cycle is 24 days long</a:t>
            </a:r>
            <a:endParaRPr lang="en-US" sz="3200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27477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7469" y="5176061"/>
            <a:ext cx="8915400" cy="831437"/>
          </a:xfrm>
        </p:spPr>
        <p:txBody>
          <a:bodyPr>
            <a:normAutofit/>
          </a:bodyPr>
          <a:lstStyle/>
          <a:p>
            <a:r>
              <a:rPr lang="en-US" sz="3200" b="1" dirty="0" smtClean="0">
                <a:latin typeface="Comic Sans MS" panose="030F0702030302020204" pitchFamily="66" charset="0"/>
              </a:rPr>
              <a:t>THE BUTTER FLY (</a:t>
            </a:r>
            <a:r>
              <a:rPr lang="en-US" sz="3200" b="1" i="1" dirty="0" err="1" smtClean="0">
                <a:latin typeface="Comic Sans MS" panose="030F0702030302020204" pitchFamily="66" charset="0"/>
              </a:rPr>
              <a:t>Papilio</a:t>
            </a:r>
            <a:r>
              <a:rPr lang="en-US" sz="3200" b="1" i="1" dirty="0" smtClean="0">
                <a:latin typeface="Comic Sans MS" panose="030F0702030302020204" pitchFamily="66" charset="0"/>
              </a:rPr>
              <a:t> </a:t>
            </a:r>
            <a:r>
              <a:rPr lang="en-US" sz="3200" b="1" i="1" dirty="0" err="1" smtClean="0">
                <a:latin typeface="Comic Sans MS" panose="030F0702030302020204" pitchFamily="66" charset="0"/>
              </a:rPr>
              <a:t>demodocus</a:t>
            </a:r>
            <a:r>
              <a:rPr lang="en-US" sz="3200" b="1" i="1" dirty="0" smtClean="0">
                <a:latin typeface="Comic Sans MS" panose="030F0702030302020204" pitchFamily="66" charset="0"/>
              </a:rPr>
              <a:t>)</a:t>
            </a:r>
            <a:endParaRPr lang="en-US" sz="3200" b="1" dirty="0">
              <a:latin typeface="Comic Sans MS" panose="030F0702030302020204" pitchFamily="66" charset="0"/>
            </a:endParaRPr>
          </a:p>
        </p:txBody>
      </p:sp>
      <p:pic>
        <p:nvPicPr>
          <p:cNvPr id="6" name="Picture Placeholder 5"/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3029" t="8211" b="5207"/>
          <a:stretch/>
        </p:blipFill>
        <p:spPr>
          <a:xfrm>
            <a:off x="2583542" y="435431"/>
            <a:ext cx="7837715" cy="4731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249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64778"/>
              </p:ext>
            </p:extLst>
          </p:nvPr>
        </p:nvGraphicFramePr>
        <p:xfrm>
          <a:off x="1588168" y="442938"/>
          <a:ext cx="9887552" cy="5638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75453"/>
                <a:gridCol w="7112099"/>
              </a:tblGrid>
              <a:tr h="492280">
                <a:tc gridSpan="2"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latin typeface="Comic Sans MS" panose="030F0702030302020204" pitchFamily="66" charset="0"/>
                        </a:rPr>
                        <a:t>HEAD</a:t>
                      </a:r>
                      <a:endParaRPr lang="en-US" sz="2800" b="1" dirty="0">
                        <a:latin typeface="Comic Sans MS" panose="030F0702030302020204" pitchFamily="66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92280"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latin typeface="Comic Sans MS" panose="030F0702030302020204" pitchFamily="66" charset="0"/>
                        </a:rPr>
                        <a:t>EYES</a:t>
                      </a:r>
                      <a:endParaRPr lang="en-US" sz="2800" dirty="0">
                        <a:latin typeface="Comic Sans MS" panose="030F0702030302020204" pitchFamily="66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Comic Sans MS" panose="030F0702030302020204" pitchFamily="66" charset="0"/>
                        </a:rPr>
                        <a:t>1 pair of large compound eyes</a:t>
                      </a:r>
                      <a:r>
                        <a:rPr lang="en-US" sz="2000" baseline="0" dirty="0" smtClean="0">
                          <a:latin typeface="Comic Sans MS" panose="030F0702030302020204" pitchFamily="66" charset="0"/>
                        </a:rPr>
                        <a:t> and two simple eyes</a:t>
                      </a:r>
                      <a:endParaRPr lang="en-US" sz="2000" dirty="0">
                        <a:latin typeface="Comic Sans MS" panose="030F0702030302020204" pitchFamily="66" charset="0"/>
                      </a:endParaRPr>
                    </a:p>
                  </a:txBody>
                  <a:tcPr/>
                </a:tc>
              </a:tr>
              <a:tr h="433763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Comic Sans MS" panose="030F0702030302020204" pitchFamily="66" charset="0"/>
                        </a:rPr>
                        <a:t>MOUTH PARTS</a:t>
                      </a:r>
                      <a:endParaRPr lang="en-US" sz="2400" dirty="0">
                        <a:latin typeface="Comic Sans MS" panose="030F0702030302020204" pitchFamily="66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Comic Sans MS" panose="030F0702030302020204" pitchFamily="66" charset="0"/>
                        </a:rPr>
                        <a:t>A long coiled proboscis</a:t>
                      </a:r>
                      <a:endParaRPr lang="en-US" sz="2000" dirty="0">
                        <a:latin typeface="Comic Sans MS" panose="030F0702030302020204" pitchFamily="66" charset="0"/>
                      </a:endParaRPr>
                    </a:p>
                  </a:txBody>
                  <a:tcPr/>
                </a:tc>
              </a:tr>
              <a:tr h="492280"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latin typeface="Comic Sans MS" panose="030F0702030302020204" pitchFamily="66" charset="0"/>
                        </a:rPr>
                        <a:t>ANTENNAE</a:t>
                      </a:r>
                      <a:endParaRPr lang="en-US" sz="2800" dirty="0">
                        <a:latin typeface="Comic Sans MS" panose="030F0702030302020204" pitchFamily="66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Comic Sans MS" panose="030F0702030302020204" pitchFamily="66" charset="0"/>
                        </a:rPr>
                        <a:t>One</a:t>
                      </a:r>
                      <a:r>
                        <a:rPr lang="en-US" sz="2000" baseline="0" dirty="0" smtClean="0">
                          <a:latin typeface="Comic Sans MS" panose="030F0702030302020204" pitchFamily="66" charset="0"/>
                        </a:rPr>
                        <a:t> pair of hairy, long and clubbed antennae</a:t>
                      </a:r>
                      <a:endParaRPr lang="en-US" sz="2000" dirty="0">
                        <a:latin typeface="Comic Sans MS" panose="030F0702030302020204" pitchFamily="66" charset="0"/>
                      </a:endParaRPr>
                    </a:p>
                  </a:txBody>
                  <a:tcPr/>
                </a:tc>
              </a:tr>
              <a:tr h="300614">
                <a:tc gridSpan="2"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latin typeface="Comic Sans MS" panose="030F0702030302020204" pitchFamily="66" charset="0"/>
                        </a:rPr>
                        <a:t>THORAX</a:t>
                      </a:r>
                      <a:endParaRPr lang="en-US" sz="2800" b="1" dirty="0">
                        <a:latin typeface="Comic Sans MS" panose="030F0702030302020204" pitchFamily="66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11843"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latin typeface="Comic Sans MS" panose="030F0702030302020204" pitchFamily="66" charset="0"/>
                        </a:rPr>
                        <a:t>WINGS</a:t>
                      </a:r>
                      <a:endParaRPr lang="en-US" sz="2800" dirty="0">
                        <a:latin typeface="Comic Sans MS" panose="030F0702030302020204" pitchFamily="66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Comic Sans MS" panose="030F0702030302020204" pitchFamily="66" charset="0"/>
                        </a:rPr>
                        <a:t>Two pairs of </a:t>
                      </a:r>
                      <a:r>
                        <a:rPr lang="en-US" sz="2000" baseline="0" dirty="0" smtClean="0">
                          <a:latin typeface="Comic Sans MS" panose="030F0702030302020204" pitchFamily="66" charset="0"/>
                        </a:rPr>
                        <a:t>wings covered with small scales</a:t>
                      </a:r>
                    </a:p>
                  </a:txBody>
                  <a:tcPr/>
                </a:tc>
              </a:tr>
              <a:tr h="492280"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latin typeface="Comic Sans MS" panose="030F0702030302020204" pitchFamily="66" charset="0"/>
                        </a:rPr>
                        <a:t>LEGS</a:t>
                      </a:r>
                      <a:endParaRPr lang="en-US" sz="2800" dirty="0">
                        <a:latin typeface="Comic Sans MS" panose="030F0702030302020204" pitchFamily="66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Comic Sans MS" panose="030F0702030302020204" pitchFamily="66" charset="0"/>
                        </a:rPr>
                        <a:t>3</a:t>
                      </a:r>
                      <a:r>
                        <a:rPr lang="en-US" sz="2000" baseline="0" dirty="0" smtClean="0">
                          <a:latin typeface="Comic Sans MS" panose="030F0702030302020204" pitchFamily="66" charset="0"/>
                        </a:rPr>
                        <a:t> pairs of hairy, jointed legs. </a:t>
                      </a:r>
                    </a:p>
                  </a:txBody>
                  <a:tcPr/>
                </a:tc>
              </a:tr>
              <a:tr h="49228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 smtClean="0">
                          <a:latin typeface="Comic Sans MS" panose="030F0702030302020204" pitchFamily="66" charset="0"/>
                        </a:rPr>
                        <a:t>ABDOMEN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aseline="0" dirty="0" smtClean="0">
                          <a:latin typeface="Comic Sans MS" panose="030F0702030302020204" pitchFamily="66" charset="0"/>
                        </a:rPr>
                        <a:t>Hairy, segmented and elongated</a:t>
                      </a:r>
                      <a:endParaRPr lang="en-US" sz="2000" dirty="0">
                        <a:latin typeface="Comic Sans MS" panose="030F0702030302020204" pitchFamily="66" charset="0"/>
                      </a:endParaRPr>
                    </a:p>
                  </a:txBody>
                  <a:tcPr/>
                </a:tc>
              </a:tr>
              <a:tr h="297405"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latin typeface="Comic Sans MS" panose="030F0702030302020204" pitchFamily="66" charset="0"/>
                        </a:rPr>
                        <a:t>HABITAT</a:t>
                      </a:r>
                      <a:endParaRPr lang="en-US" sz="2800" dirty="0">
                        <a:latin typeface="Comic Sans MS" panose="030F0702030302020204" pitchFamily="66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Comic Sans MS" panose="030F0702030302020204" pitchFamily="66" charset="0"/>
                        </a:rPr>
                        <a:t>Bushes</a:t>
                      </a:r>
                      <a:endParaRPr lang="en-US" sz="2000" dirty="0">
                        <a:latin typeface="Comic Sans MS" panose="030F0702030302020204" pitchFamily="66" charset="0"/>
                      </a:endParaRPr>
                    </a:p>
                  </a:txBody>
                  <a:tcPr/>
                </a:tc>
              </a:tr>
              <a:tr h="492280"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latin typeface="Comic Sans MS" panose="030F0702030302020204" pitchFamily="66" charset="0"/>
                        </a:rPr>
                        <a:t>FOOD</a:t>
                      </a:r>
                      <a:endParaRPr lang="en-US" sz="2800" dirty="0">
                        <a:latin typeface="Comic Sans MS" panose="030F0702030302020204" pitchFamily="66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Comic Sans MS" panose="030F0702030302020204" pitchFamily="66" charset="0"/>
                        </a:rPr>
                        <a:t>Larvae</a:t>
                      </a:r>
                      <a:r>
                        <a:rPr lang="en-US" sz="2000" baseline="0" dirty="0" smtClean="0">
                          <a:latin typeface="Comic Sans MS" panose="030F0702030302020204" pitchFamily="66" charset="0"/>
                        </a:rPr>
                        <a:t> feed on plant materials while adults feed on juices</a:t>
                      </a:r>
                      <a:endParaRPr lang="en-US" sz="2000" dirty="0">
                        <a:latin typeface="Comic Sans MS" panose="030F0702030302020204" pitchFamily="66" charset="0"/>
                      </a:endParaRPr>
                    </a:p>
                  </a:txBody>
                  <a:tcPr/>
                </a:tc>
              </a:tr>
              <a:tr h="492280"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latin typeface="Comic Sans MS" panose="030F0702030302020204" pitchFamily="66" charset="0"/>
                        </a:rPr>
                        <a:t>NOTES</a:t>
                      </a:r>
                      <a:endParaRPr lang="en-US" sz="2800" dirty="0">
                        <a:latin typeface="Comic Sans MS" panose="030F0702030302020204" pitchFamily="66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Comic Sans MS" panose="030F0702030302020204" pitchFamily="66" charset="0"/>
                        </a:rPr>
                        <a:t>The whole body is hairy</a:t>
                      </a:r>
                      <a:endParaRPr lang="en-US" sz="2000" dirty="0">
                        <a:latin typeface="Comic Sans MS" panose="030F0702030302020204" pitchFamily="66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640501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4971" y="5137484"/>
            <a:ext cx="8915400" cy="723150"/>
          </a:xfrm>
        </p:spPr>
        <p:txBody>
          <a:bodyPr>
            <a:normAutofit/>
          </a:bodyPr>
          <a:lstStyle/>
          <a:p>
            <a:r>
              <a:rPr lang="en-US" sz="3200" b="1" dirty="0" smtClean="0">
                <a:latin typeface="Comic Sans MS" panose="030F0702030302020204" pitchFamily="66" charset="0"/>
              </a:rPr>
              <a:t>LIFE CYCLE</a:t>
            </a:r>
            <a:endParaRPr lang="en-US" sz="3200" b="1" dirty="0">
              <a:latin typeface="Comic Sans MS" panose="030F0702030302020204" pitchFamily="66" charset="0"/>
            </a:endParaRPr>
          </a:p>
        </p:txBody>
      </p:sp>
      <p:pic>
        <p:nvPicPr>
          <p:cNvPr id="4" name="Picture Placeholder 3"/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t="758" r="27" b="326"/>
          <a:stretch/>
        </p:blipFill>
        <p:spPr>
          <a:xfrm>
            <a:off x="2553116" y="433141"/>
            <a:ext cx="7395875" cy="4692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2536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84420" y="902368"/>
            <a:ext cx="9805738" cy="5137486"/>
          </a:xfrm>
        </p:spPr>
        <p:txBody>
          <a:bodyPr>
            <a:noAutofit/>
          </a:bodyPr>
          <a:lstStyle/>
          <a:p>
            <a:r>
              <a:rPr lang="en-US" sz="3200" dirty="0">
                <a:latin typeface="Comic Sans MS" panose="030F0702030302020204" pitchFamily="66" charset="0"/>
              </a:rPr>
              <a:t>A butterfly undergoes </a:t>
            </a:r>
            <a:r>
              <a:rPr lang="en-US" sz="3200" b="1" dirty="0">
                <a:latin typeface="Comic Sans MS" panose="030F0702030302020204" pitchFamily="66" charset="0"/>
              </a:rPr>
              <a:t>complete metamorphosis</a:t>
            </a:r>
            <a:r>
              <a:rPr lang="en-US" sz="3200" dirty="0">
                <a:latin typeface="Comic Sans MS" panose="030F0702030302020204" pitchFamily="66" charset="0"/>
              </a:rPr>
              <a:t>.</a:t>
            </a:r>
          </a:p>
          <a:p>
            <a:r>
              <a:rPr lang="en-US" sz="3200" dirty="0">
                <a:latin typeface="Comic Sans MS" panose="030F0702030302020204" pitchFamily="66" charset="0"/>
              </a:rPr>
              <a:t>After mating, the </a:t>
            </a:r>
            <a:r>
              <a:rPr lang="en-US" sz="3200" dirty="0" smtClean="0">
                <a:latin typeface="Comic Sans MS" panose="030F0702030302020204" pitchFamily="66" charset="0"/>
              </a:rPr>
              <a:t>adult butterfly </a:t>
            </a:r>
            <a:r>
              <a:rPr lang="en-US" sz="3200" dirty="0">
                <a:latin typeface="Comic Sans MS" panose="030F0702030302020204" pitchFamily="66" charset="0"/>
              </a:rPr>
              <a:t>lays eggs on the underside of a leaf which hatch into larvae </a:t>
            </a:r>
            <a:r>
              <a:rPr lang="en-US" sz="3200" dirty="0" smtClean="0">
                <a:latin typeface="Comic Sans MS" panose="030F0702030302020204" pitchFamily="66" charset="0"/>
              </a:rPr>
              <a:t>(caterpillars</a:t>
            </a:r>
            <a:r>
              <a:rPr lang="en-US" sz="3200" dirty="0">
                <a:latin typeface="Comic Sans MS" panose="030F0702030302020204" pitchFamily="66" charset="0"/>
              </a:rPr>
              <a:t>)</a:t>
            </a:r>
          </a:p>
          <a:p>
            <a:r>
              <a:rPr lang="en-US" sz="3200" dirty="0">
                <a:latin typeface="Comic Sans MS" panose="030F0702030302020204" pitchFamily="66" charset="0"/>
              </a:rPr>
              <a:t>The caterpillar </a:t>
            </a:r>
            <a:r>
              <a:rPr lang="en-US" sz="3200" dirty="0" smtClean="0">
                <a:latin typeface="Comic Sans MS" panose="030F0702030302020204" pitchFamily="66" charset="0"/>
              </a:rPr>
              <a:t>feeds on the leaf and </a:t>
            </a:r>
            <a:r>
              <a:rPr lang="en-US" sz="3200" dirty="0" err="1" smtClean="0">
                <a:latin typeface="Comic Sans MS" panose="030F0702030302020204" pitchFamily="66" charset="0"/>
              </a:rPr>
              <a:t>moults</a:t>
            </a:r>
            <a:r>
              <a:rPr lang="en-US" sz="3200" dirty="0" smtClean="0">
                <a:latin typeface="Comic Sans MS" panose="030F0702030302020204" pitchFamily="66" charset="0"/>
              </a:rPr>
              <a:t> into </a:t>
            </a:r>
            <a:r>
              <a:rPr lang="en-US" sz="3200" dirty="0">
                <a:latin typeface="Comic Sans MS" panose="030F0702030302020204" pitchFamily="66" charset="0"/>
              </a:rPr>
              <a:t>a </a:t>
            </a:r>
            <a:r>
              <a:rPr lang="en-US" sz="3200" dirty="0" smtClean="0">
                <a:latin typeface="Comic Sans MS" panose="030F0702030302020204" pitchFamily="66" charset="0"/>
              </a:rPr>
              <a:t>pupa</a:t>
            </a:r>
          </a:p>
          <a:p>
            <a:r>
              <a:rPr lang="en-US" sz="3200" dirty="0" smtClean="0">
                <a:latin typeface="Comic Sans MS" panose="030F0702030302020204" pitchFamily="66" charset="0"/>
              </a:rPr>
              <a:t>The </a:t>
            </a:r>
            <a:r>
              <a:rPr lang="en-US" sz="3200" dirty="0">
                <a:latin typeface="Comic Sans MS" panose="030F0702030302020204" pitchFamily="66" charset="0"/>
              </a:rPr>
              <a:t>pupa </a:t>
            </a:r>
            <a:r>
              <a:rPr lang="en-US" sz="3200" dirty="0" smtClean="0">
                <a:latin typeface="Comic Sans MS" panose="030F0702030302020204" pitchFamily="66" charset="0"/>
              </a:rPr>
              <a:t>remains dormant until it </a:t>
            </a:r>
            <a:r>
              <a:rPr lang="en-US" sz="3200" dirty="0" err="1" smtClean="0">
                <a:latin typeface="Comic Sans MS" panose="030F0702030302020204" pitchFamily="66" charset="0"/>
              </a:rPr>
              <a:t>moults</a:t>
            </a:r>
            <a:r>
              <a:rPr lang="en-US" sz="3200" dirty="0" smtClean="0">
                <a:latin typeface="Comic Sans MS" panose="030F0702030302020204" pitchFamily="66" charset="0"/>
              </a:rPr>
              <a:t> into an adult butter fly.</a:t>
            </a:r>
          </a:p>
          <a:p>
            <a:r>
              <a:rPr lang="en-US" sz="3200" dirty="0" smtClean="0">
                <a:latin typeface="Comic Sans MS" panose="030F0702030302020204" pitchFamily="66" charset="0"/>
              </a:rPr>
              <a:t>The life </a:t>
            </a:r>
            <a:r>
              <a:rPr lang="en-US" sz="3200" dirty="0">
                <a:latin typeface="Comic Sans MS" panose="030F0702030302020204" pitchFamily="66" charset="0"/>
              </a:rPr>
              <a:t>cycle takes up to 30 days or </a:t>
            </a:r>
            <a:r>
              <a:rPr lang="en-US" sz="3200" dirty="0" smtClean="0">
                <a:latin typeface="Comic Sans MS" panose="030F0702030302020204" pitchFamily="66" charset="0"/>
              </a:rPr>
              <a:t>more</a:t>
            </a:r>
            <a:endParaRPr lang="en-US" sz="3200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35916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5" presetClass="emph" presetSubtype="0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5" presetClass="emph" presetSubtype="0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14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5" presetClass="emph" presetSubtype="0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5" presetClass="emph" presetSubtype="0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03947" y="733926"/>
            <a:ext cx="9914022" cy="5486401"/>
          </a:xfrm>
        </p:spPr>
        <p:txBody>
          <a:bodyPr>
            <a:noAutofit/>
          </a:bodyPr>
          <a:lstStyle/>
          <a:p>
            <a:r>
              <a:rPr lang="en-US" sz="3200" dirty="0" smtClean="0">
                <a:latin typeface="Comic Sans MS" panose="030F0702030302020204" pitchFamily="66" charset="0"/>
              </a:rPr>
              <a:t>The Larva (Caterpillar) is the harmful stage of the butter fly</a:t>
            </a:r>
          </a:p>
          <a:p>
            <a:r>
              <a:rPr lang="en-US" sz="3200" dirty="0" smtClean="0">
                <a:latin typeface="Comic Sans MS" panose="030F0702030302020204" pitchFamily="66" charset="0"/>
              </a:rPr>
              <a:t>It is a very important pest that destroys mainly leaves and flowers</a:t>
            </a:r>
          </a:p>
          <a:p>
            <a:r>
              <a:rPr lang="en-US" sz="3200" dirty="0" smtClean="0">
                <a:latin typeface="Comic Sans MS" panose="030F0702030302020204" pitchFamily="66" charset="0"/>
              </a:rPr>
              <a:t>It can be controlled by spraying with insecticides</a:t>
            </a:r>
          </a:p>
          <a:p>
            <a:r>
              <a:rPr lang="en-US" sz="3200" dirty="0" smtClean="0">
                <a:latin typeface="Comic Sans MS" panose="030F0702030302020204" pitchFamily="66" charset="0"/>
              </a:rPr>
              <a:t>However, silk worms are sources of silk – an important raw material for the textile industry.</a:t>
            </a:r>
          </a:p>
          <a:p>
            <a:r>
              <a:rPr lang="en-US" sz="3200" dirty="0" smtClean="0">
                <a:latin typeface="Comic Sans MS" panose="030F0702030302020204" pitchFamily="66" charset="0"/>
              </a:rPr>
              <a:t>Adult butterflies participate in pollination of flowers</a:t>
            </a:r>
            <a:endParaRPr lang="en-US" sz="3200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86835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2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2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2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2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6960" y="804590"/>
            <a:ext cx="8911687" cy="795616"/>
          </a:xfrm>
        </p:spPr>
        <p:txBody>
          <a:bodyPr/>
          <a:lstStyle/>
          <a:p>
            <a:r>
              <a:rPr lang="en-US" b="1" dirty="0" smtClean="0">
                <a:latin typeface="Comic Sans MS" panose="030F0702030302020204" pitchFamily="66" charset="0"/>
              </a:rPr>
              <a:t>GENERAL IMPORTANCE OF INSECTS</a:t>
            </a:r>
            <a:endParaRPr lang="en-US" b="1" dirty="0">
              <a:latin typeface="Comic Sans MS" panose="030F0702030302020204" pitchFamily="66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88169" y="1973186"/>
            <a:ext cx="9916444" cy="354931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200" dirty="0">
                <a:latin typeface="Comic Sans MS" panose="030F0702030302020204" pitchFamily="66" charset="0"/>
              </a:rPr>
              <a:t>1. </a:t>
            </a:r>
            <a:r>
              <a:rPr lang="en-US" sz="3200" dirty="0" smtClean="0">
                <a:latin typeface="Comic Sans MS" panose="030F0702030302020204" pitchFamily="66" charset="0"/>
              </a:rPr>
              <a:t>They pollinate </a:t>
            </a:r>
            <a:r>
              <a:rPr lang="en-US" sz="3200" dirty="0">
                <a:latin typeface="Comic Sans MS" panose="030F0702030302020204" pitchFamily="66" charset="0"/>
              </a:rPr>
              <a:t>flowers e.g. bees, butterflies, etc.</a:t>
            </a:r>
          </a:p>
          <a:p>
            <a:pPr marL="0" indent="0">
              <a:buNone/>
            </a:pPr>
            <a:r>
              <a:rPr lang="en-US" sz="3200" dirty="0">
                <a:latin typeface="Comic Sans MS" panose="030F0702030302020204" pitchFamily="66" charset="0"/>
              </a:rPr>
              <a:t>2. Some are vectors </a:t>
            </a:r>
            <a:r>
              <a:rPr lang="en-US" sz="3200" dirty="0" smtClean="0">
                <a:latin typeface="Comic Sans MS" panose="030F0702030302020204" pitchFamily="66" charset="0"/>
              </a:rPr>
              <a:t>that spread diseases e.g. ….</a:t>
            </a:r>
            <a:endParaRPr lang="en-US" sz="3200" dirty="0">
              <a:latin typeface="Comic Sans MS" panose="030F0702030302020204" pitchFamily="66" charset="0"/>
            </a:endParaRPr>
          </a:p>
          <a:p>
            <a:pPr marL="0" indent="0">
              <a:buNone/>
            </a:pPr>
            <a:r>
              <a:rPr lang="en-US" sz="3200" dirty="0">
                <a:latin typeface="Comic Sans MS" panose="030F0702030302020204" pitchFamily="66" charset="0"/>
              </a:rPr>
              <a:t>3. Some are parasites to plants and </a:t>
            </a:r>
            <a:r>
              <a:rPr lang="en-US" sz="3200" dirty="0" smtClean="0">
                <a:latin typeface="Comic Sans MS" panose="030F0702030302020204" pitchFamily="66" charset="0"/>
              </a:rPr>
              <a:t>animals …. </a:t>
            </a:r>
            <a:endParaRPr lang="en-US" sz="3200" dirty="0">
              <a:latin typeface="Comic Sans MS" panose="030F0702030302020204" pitchFamily="66" charset="0"/>
            </a:endParaRPr>
          </a:p>
          <a:p>
            <a:pPr marL="0" indent="0">
              <a:buNone/>
            </a:pPr>
            <a:r>
              <a:rPr lang="en-US" sz="3200" dirty="0" smtClean="0">
                <a:latin typeface="Comic Sans MS" panose="030F0702030302020204" pitchFamily="66" charset="0"/>
              </a:rPr>
              <a:t>4</a:t>
            </a:r>
            <a:r>
              <a:rPr lang="en-US" sz="3200" dirty="0">
                <a:latin typeface="Comic Sans MS" panose="030F0702030302020204" pitchFamily="66" charset="0"/>
              </a:rPr>
              <a:t>. Some are pests that destroy crops </a:t>
            </a:r>
            <a:r>
              <a:rPr lang="en-US" sz="3200" dirty="0" smtClean="0">
                <a:latin typeface="Comic Sans MS" panose="030F0702030302020204" pitchFamily="66" charset="0"/>
              </a:rPr>
              <a:t>….</a:t>
            </a:r>
            <a:endParaRPr lang="en-US" sz="3200" dirty="0">
              <a:latin typeface="Comic Sans MS" panose="030F0702030302020204" pitchFamily="66" charset="0"/>
            </a:endParaRPr>
          </a:p>
          <a:p>
            <a:pPr marL="0" indent="0">
              <a:buNone/>
            </a:pPr>
            <a:r>
              <a:rPr lang="en-US" sz="3200" dirty="0">
                <a:latin typeface="Comic Sans MS" panose="030F0702030302020204" pitchFamily="66" charset="0"/>
              </a:rPr>
              <a:t>5. Some improve soil aeration e.g. termites</a:t>
            </a:r>
            <a:r>
              <a:rPr lang="en-US" sz="3200" dirty="0" smtClean="0">
                <a:latin typeface="Comic Sans MS" panose="030F0702030302020204" pitchFamily="66" charset="0"/>
              </a:rPr>
              <a:t>.</a:t>
            </a:r>
            <a:endParaRPr lang="en-US" sz="3200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800451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16768" y="962526"/>
            <a:ext cx="9288380" cy="483669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600" dirty="0">
                <a:latin typeface="Comic Sans MS" panose="030F0702030302020204" pitchFamily="66" charset="0"/>
              </a:rPr>
              <a:t>6. Some insects are sources of food for some </a:t>
            </a:r>
            <a:r>
              <a:rPr lang="en-US" sz="3600" dirty="0" smtClean="0">
                <a:latin typeface="Comic Sans MS" panose="030F0702030302020204" pitchFamily="66" charset="0"/>
              </a:rPr>
              <a:t>organisms</a:t>
            </a:r>
          </a:p>
          <a:p>
            <a:pPr marL="0" indent="0">
              <a:buNone/>
            </a:pPr>
            <a:r>
              <a:rPr lang="en-US" sz="3600" dirty="0" smtClean="0">
                <a:latin typeface="Comic Sans MS" panose="030F0702030302020204" pitchFamily="66" charset="0"/>
              </a:rPr>
              <a:t>7</a:t>
            </a:r>
            <a:r>
              <a:rPr lang="en-US" sz="3600" dirty="0">
                <a:latin typeface="Comic Sans MS" panose="030F0702030302020204" pitchFamily="66" charset="0"/>
              </a:rPr>
              <a:t>. Some insects are used by artists for decorations because of their beautiful </a:t>
            </a:r>
            <a:r>
              <a:rPr lang="en-US" sz="3600" dirty="0" err="1" smtClean="0">
                <a:latin typeface="Comic Sans MS" panose="030F0702030302020204" pitchFamily="66" charset="0"/>
              </a:rPr>
              <a:t>colour</a:t>
            </a:r>
            <a:r>
              <a:rPr lang="en-US" sz="3600" dirty="0" smtClean="0">
                <a:latin typeface="Comic Sans MS" panose="030F0702030302020204" pitchFamily="66" charset="0"/>
              </a:rPr>
              <a:t> patterns</a:t>
            </a:r>
          </a:p>
          <a:p>
            <a:pPr marL="0" indent="0">
              <a:buNone/>
            </a:pPr>
            <a:r>
              <a:rPr lang="en-US" sz="3600" dirty="0" smtClean="0">
                <a:latin typeface="Comic Sans MS" panose="030F0702030302020204" pitchFamily="66" charset="0"/>
              </a:rPr>
              <a:t>8. They destroy </a:t>
            </a:r>
            <a:r>
              <a:rPr lang="en-US" sz="3600" dirty="0">
                <a:latin typeface="Comic Sans MS" panose="030F0702030302020204" pitchFamily="66" charset="0"/>
              </a:rPr>
              <a:t>his property </a:t>
            </a:r>
            <a:r>
              <a:rPr lang="en-US" sz="3600" dirty="0" smtClean="0">
                <a:latin typeface="Comic Sans MS" panose="030F0702030302020204" pitchFamily="66" charset="0"/>
              </a:rPr>
              <a:t>like …..</a:t>
            </a:r>
            <a:endParaRPr lang="en-US" sz="3600" dirty="0">
              <a:latin typeface="Comic Sans MS" panose="030F0702030302020204" pitchFamily="66" charset="0"/>
            </a:endParaRPr>
          </a:p>
          <a:p>
            <a:pPr marL="0" indent="0">
              <a:buNone/>
            </a:pPr>
            <a:r>
              <a:rPr lang="en-US" sz="3600" dirty="0">
                <a:latin typeface="Comic Sans MS" panose="030F0702030302020204" pitchFamily="66" charset="0"/>
              </a:rPr>
              <a:t>9</a:t>
            </a:r>
            <a:r>
              <a:rPr lang="en-US" sz="3600" dirty="0" smtClean="0">
                <a:latin typeface="Comic Sans MS" panose="030F0702030302020204" pitchFamily="66" charset="0"/>
              </a:rPr>
              <a:t>. Sources of industrial raw materials ….</a:t>
            </a:r>
            <a:endParaRPr lang="en-US" sz="3600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41307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4557" y="613618"/>
            <a:ext cx="9835832" cy="661729"/>
          </a:xfrm>
        </p:spPr>
        <p:txBody>
          <a:bodyPr>
            <a:normAutofit/>
          </a:bodyPr>
          <a:lstStyle/>
          <a:p>
            <a:r>
              <a:rPr lang="en-US" sz="2000" b="1" dirty="0">
                <a:latin typeface="Comic Sans MS" panose="030F0702030302020204" pitchFamily="66" charset="0"/>
              </a:rPr>
              <a:t>REASONS </a:t>
            </a:r>
            <a:r>
              <a:rPr lang="en-US" sz="2000" b="1" dirty="0" smtClean="0">
                <a:latin typeface="Comic Sans MS" panose="030F0702030302020204" pitchFamily="66" charset="0"/>
              </a:rPr>
              <a:t>WHY INSECTS ARE VERY SUCCESSFUL ORGANISMS</a:t>
            </a:r>
            <a:endParaRPr lang="en-US" sz="2800" dirty="0">
              <a:latin typeface="Comic Sans MS" panose="030F0702030302020204" pitchFamily="66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76137" y="1359568"/>
            <a:ext cx="9928475" cy="4836696"/>
          </a:xfrm>
        </p:spPr>
        <p:txBody>
          <a:bodyPr>
            <a:noAutofit/>
          </a:bodyPr>
          <a:lstStyle/>
          <a:p>
            <a:pPr lvl="0"/>
            <a:r>
              <a:rPr lang="en-US" sz="3200" dirty="0" smtClean="0">
                <a:latin typeface="Comic Sans MS" panose="030F0702030302020204" pitchFamily="66" charset="0"/>
              </a:rPr>
              <a:t>Have </a:t>
            </a:r>
            <a:r>
              <a:rPr lang="en-US" sz="3200" dirty="0">
                <a:latin typeface="Comic Sans MS" panose="030F0702030302020204" pitchFamily="66" charset="0"/>
              </a:rPr>
              <a:t>an exoskeleton made of chitin which protects the inner body parts of insects</a:t>
            </a:r>
          </a:p>
          <a:p>
            <a:pPr lvl="0"/>
            <a:r>
              <a:rPr lang="en-US" sz="3200" dirty="0">
                <a:latin typeface="Comic Sans MS" panose="030F0702030302020204" pitchFamily="66" charset="0"/>
              </a:rPr>
              <a:t>The body is covered by a thin layer of cuticle </a:t>
            </a:r>
            <a:r>
              <a:rPr lang="en-US" sz="3200" dirty="0" smtClean="0">
                <a:latin typeface="Comic Sans MS" panose="030F0702030302020204" pitchFamily="66" charset="0"/>
              </a:rPr>
              <a:t>to reduce water loss</a:t>
            </a:r>
            <a:endParaRPr lang="en-US" sz="3200" dirty="0">
              <a:latin typeface="Comic Sans MS" panose="030F0702030302020204" pitchFamily="66" charset="0"/>
            </a:endParaRPr>
          </a:p>
          <a:p>
            <a:pPr lvl="0"/>
            <a:r>
              <a:rPr lang="en-US" sz="3200" dirty="0" smtClean="0">
                <a:latin typeface="Comic Sans MS" panose="030F0702030302020204" pitchFamily="66" charset="0"/>
              </a:rPr>
              <a:t>Produce non toxic wastes hence conserving water.</a:t>
            </a:r>
            <a:endParaRPr lang="en-US" sz="3200" dirty="0">
              <a:latin typeface="Comic Sans MS" panose="030F0702030302020204" pitchFamily="66" charset="0"/>
            </a:endParaRPr>
          </a:p>
          <a:p>
            <a:pPr lvl="0"/>
            <a:r>
              <a:rPr lang="en-US" sz="3200" dirty="0">
                <a:latin typeface="Comic Sans MS" panose="030F0702030302020204" pitchFamily="66" charset="0"/>
              </a:rPr>
              <a:t>Have an efficient respiratory system called the tracheal </a:t>
            </a:r>
            <a:r>
              <a:rPr lang="en-US" sz="3200" dirty="0" smtClean="0">
                <a:latin typeface="Comic Sans MS" panose="030F0702030302020204" pitchFamily="66" charset="0"/>
              </a:rPr>
              <a:t>system for proper </a:t>
            </a:r>
            <a:r>
              <a:rPr lang="en-US" sz="3200" dirty="0">
                <a:latin typeface="Comic Sans MS" panose="030F0702030302020204" pitchFamily="66" charset="0"/>
              </a:rPr>
              <a:t>gaseous exchange </a:t>
            </a:r>
          </a:p>
        </p:txBody>
      </p:sp>
    </p:spTree>
    <p:extLst>
      <p:ext uri="{BB962C8B-B14F-4D97-AF65-F5344CB8AC3E}">
        <p14:creationId xmlns:p14="http://schemas.microsoft.com/office/powerpoint/2010/main" val="85625187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7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8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9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0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1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86271" y="624110"/>
            <a:ext cx="9718342" cy="855774"/>
          </a:xfrm>
        </p:spPr>
        <p:txBody>
          <a:bodyPr>
            <a:normAutofit/>
          </a:bodyPr>
          <a:lstStyle/>
          <a:p>
            <a:r>
              <a:rPr lang="en-US" sz="4400" b="1" dirty="0" smtClean="0">
                <a:latin typeface="Comic Sans MS" panose="030F0702030302020204" pitchFamily="66" charset="0"/>
              </a:rPr>
              <a:t>Characteristics of insects</a:t>
            </a:r>
            <a:endParaRPr lang="en-US" sz="4400" b="1" dirty="0">
              <a:latin typeface="Comic Sans MS" panose="030F0702030302020204" pitchFamily="66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1491920"/>
            <a:ext cx="8915400" cy="4551654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3200" dirty="0" smtClean="0">
                <a:latin typeface="Comic Sans MS" panose="030F0702030302020204" pitchFamily="66" charset="0"/>
              </a:rPr>
              <a:t>Three main body parts</a:t>
            </a:r>
          </a:p>
          <a:p>
            <a:pPr>
              <a:lnSpc>
                <a:spcPct val="150000"/>
              </a:lnSpc>
            </a:pPr>
            <a:r>
              <a:rPr lang="en-US" sz="3200" dirty="0" smtClean="0">
                <a:latin typeface="Comic Sans MS" panose="030F0702030302020204" pitchFamily="66" charset="0"/>
              </a:rPr>
              <a:t>Three thoracic segments</a:t>
            </a:r>
          </a:p>
          <a:p>
            <a:pPr>
              <a:lnSpc>
                <a:spcPct val="150000"/>
              </a:lnSpc>
            </a:pPr>
            <a:r>
              <a:rPr lang="en-US" sz="3200" dirty="0" smtClean="0">
                <a:latin typeface="Comic Sans MS" panose="030F0702030302020204" pitchFamily="66" charset="0"/>
              </a:rPr>
              <a:t>Three pairs of legs</a:t>
            </a:r>
          </a:p>
          <a:p>
            <a:pPr>
              <a:lnSpc>
                <a:spcPct val="150000"/>
              </a:lnSpc>
            </a:pPr>
            <a:r>
              <a:rPr lang="en-US" sz="3200" dirty="0" smtClean="0">
                <a:latin typeface="Comic Sans MS" panose="030F0702030302020204" pitchFamily="66" charset="0"/>
              </a:rPr>
              <a:t>One pair of antennae</a:t>
            </a:r>
            <a:endParaRPr lang="en-US" sz="3200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0756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76139" y="1106902"/>
            <a:ext cx="9952538" cy="5053263"/>
          </a:xfrm>
        </p:spPr>
        <p:txBody>
          <a:bodyPr>
            <a:noAutofit/>
          </a:bodyPr>
          <a:lstStyle/>
          <a:p>
            <a:pPr lvl="0"/>
            <a:r>
              <a:rPr lang="en-US" sz="2800" dirty="0">
                <a:latin typeface="Comic Sans MS" panose="030F0702030302020204" pitchFamily="66" charset="0"/>
              </a:rPr>
              <a:t>Insects show metamorphosis during growth which increases chances of </a:t>
            </a:r>
            <a:r>
              <a:rPr lang="en-US" sz="2800" dirty="0" smtClean="0">
                <a:latin typeface="Comic Sans MS" panose="030F0702030302020204" pitchFamily="66" charset="0"/>
              </a:rPr>
              <a:t>survival</a:t>
            </a:r>
            <a:endParaRPr lang="en-US" sz="2800" dirty="0">
              <a:latin typeface="Comic Sans MS" panose="030F0702030302020204" pitchFamily="66" charset="0"/>
            </a:endParaRPr>
          </a:p>
          <a:p>
            <a:pPr lvl="0"/>
            <a:r>
              <a:rPr lang="en-US" sz="2800" dirty="0">
                <a:latin typeface="Comic Sans MS" panose="030F0702030302020204" pitchFamily="66" charset="0"/>
              </a:rPr>
              <a:t>They have a variety of </a:t>
            </a:r>
            <a:r>
              <a:rPr lang="en-US" sz="2800" dirty="0" err="1">
                <a:latin typeface="Comic Sans MS" panose="030F0702030302020204" pitchFamily="66" charset="0"/>
              </a:rPr>
              <a:t>colours</a:t>
            </a:r>
            <a:r>
              <a:rPr lang="en-US" sz="2800" dirty="0">
                <a:latin typeface="Comic Sans MS" panose="030F0702030302020204" pitchFamily="66" charset="0"/>
              </a:rPr>
              <a:t> for camouflage to avoid predation</a:t>
            </a:r>
          </a:p>
          <a:p>
            <a:pPr lvl="0"/>
            <a:r>
              <a:rPr lang="en-US" sz="2800" dirty="0">
                <a:latin typeface="Comic Sans MS" panose="030F0702030302020204" pitchFamily="66" charset="0"/>
              </a:rPr>
              <a:t>They are small </a:t>
            </a:r>
            <a:r>
              <a:rPr lang="en-US" sz="2800" dirty="0" smtClean="0">
                <a:latin typeface="Comic Sans MS" panose="030F0702030302020204" pitchFamily="66" charset="0"/>
              </a:rPr>
              <a:t>sized with small food requirements. They can also easily hide from enemies</a:t>
            </a:r>
            <a:endParaRPr lang="en-US" sz="2800" dirty="0">
              <a:latin typeface="Comic Sans MS" panose="030F0702030302020204" pitchFamily="66" charset="0"/>
            </a:endParaRPr>
          </a:p>
          <a:p>
            <a:pPr lvl="0"/>
            <a:r>
              <a:rPr lang="en-US" sz="2800" dirty="0" smtClean="0">
                <a:latin typeface="Comic Sans MS" panose="030F0702030302020204" pitchFamily="66" charset="0"/>
              </a:rPr>
              <a:t>Most insects </a:t>
            </a:r>
            <a:r>
              <a:rPr lang="en-US" sz="2800" dirty="0">
                <a:latin typeface="Comic Sans MS" panose="030F0702030302020204" pitchFamily="66" charset="0"/>
              </a:rPr>
              <a:t>have wings which enable them to fly, thus easily escape from predators</a:t>
            </a:r>
          </a:p>
          <a:p>
            <a:pPr lvl="0"/>
            <a:r>
              <a:rPr lang="en-US" sz="2800" dirty="0">
                <a:latin typeface="Comic Sans MS" panose="030F0702030302020204" pitchFamily="66" charset="0"/>
              </a:rPr>
              <a:t>They usually lay a large number of eggs which increases chances of survival</a:t>
            </a:r>
            <a:r>
              <a:rPr lang="en-US" sz="2800" dirty="0" smtClean="0">
                <a:latin typeface="Comic Sans MS" panose="030F0702030302020204" pitchFamily="66" charset="0"/>
              </a:rPr>
              <a:t>.</a:t>
            </a:r>
            <a:endParaRPr lang="en-US" sz="2800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99010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5979" y="624110"/>
            <a:ext cx="9988633" cy="1280890"/>
          </a:xfrm>
        </p:spPr>
        <p:txBody>
          <a:bodyPr/>
          <a:lstStyle/>
          <a:p>
            <a:r>
              <a:rPr lang="en-US" b="1" dirty="0" smtClean="0">
                <a:latin typeface="Comic Sans MS" panose="030F0702030302020204" pitchFamily="66" charset="0"/>
              </a:rPr>
              <a:t>USE OF DICOTOMOUS KEYS TO IDENTIFY INSECTS</a:t>
            </a:r>
            <a:endParaRPr lang="en-US" b="1" dirty="0">
              <a:latin typeface="Comic Sans MS" panose="030F0702030302020204" pitchFamily="66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45368" y="2133600"/>
            <a:ext cx="9459244" cy="316029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200" dirty="0">
                <a:latin typeface="Comic Sans MS" panose="030F0702030302020204" pitchFamily="66" charset="0"/>
              </a:rPr>
              <a:t>You are provided with the following </a:t>
            </a:r>
            <a:r>
              <a:rPr lang="en-US" sz="3200" dirty="0" smtClean="0">
                <a:latin typeface="Comic Sans MS" panose="030F0702030302020204" pitchFamily="66" charset="0"/>
              </a:rPr>
              <a:t>specimens</a:t>
            </a:r>
            <a:endParaRPr lang="en-US" sz="3200" dirty="0">
              <a:latin typeface="Comic Sans MS" panose="030F0702030302020204" pitchFamily="66" charset="0"/>
            </a:endParaRPr>
          </a:p>
          <a:p>
            <a:pPr marL="0" indent="0">
              <a:buNone/>
            </a:pPr>
            <a:r>
              <a:rPr lang="en-US" sz="3200" dirty="0" smtClean="0">
                <a:latin typeface="Comic Sans MS" panose="030F0702030302020204" pitchFamily="66" charset="0"/>
              </a:rPr>
              <a:t>(Grasshopper (G), housefly (H), centipede (C) and termite (T);</a:t>
            </a:r>
          </a:p>
          <a:p>
            <a:pPr marL="0" indent="0">
              <a:buNone/>
            </a:pPr>
            <a:r>
              <a:rPr lang="en-US" sz="3200" dirty="0" smtClean="0">
                <a:latin typeface="Comic Sans MS" panose="030F0702030302020204" pitchFamily="66" charset="0"/>
              </a:rPr>
              <a:t>Construct two possible dichotomous keys that can be used to identify the organisms</a:t>
            </a:r>
            <a:endParaRPr lang="en-US" sz="3200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364983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52863" y="768492"/>
            <a:ext cx="9651749" cy="771553"/>
          </a:xfrm>
        </p:spPr>
        <p:txBody>
          <a:bodyPr/>
          <a:lstStyle/>
          <a:p>
            <a:r>
              <a:rPr lang="en-US" b="1" dirty="0" smtClean="0">
                <a:latin typeface="Comic Sans MS" panose="030F0702030302020204" pitchFamily="66" charset="0"/>
              </a:rPr>
              <a:t>Solution</a:t>
            </a:r>
            <a:endParaRPr lang="en-US" b="1" dirty="0">
              <a:latin typeface="Comic Sans MS" panose="030F0702030302020204" pitchFamily="66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58189" y="1876926"/>
            <a:ext cx="9146423" cy="403429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800" dirty="0">
                <a:latin typeface="Comic Sans MS" panose="030F0702030302020204" pitchFamily="66" charset="0"/>
              </a:rPr>
              <a:t>1(a) have wings</a:t>
            </a:r>
            <a:r>
              <a:rPr lang="en-US" sz="2800" dirty="0" smtClean="0">
                <a:latin typeface="Comic Sans MS" panose="030F0702030302020204" pitchFamily="66" charset="0"/>
              </a:rPr>
              <a:t>………………………………………………… 2</a:t>
            </a:r>
            <a:endParaRPr lang="en-US" sz="2800" dirty="0">
              <a:latin typeface="Comic Sans MS" panose="030F0702030302020204" pitchFamily="66" charset="0"/>
            </a:endParaRPr>
          </a:p>
          <a:p>
            <a:pPr marL="0" indent="0">
              <a:buNone/>
            </a:pPr>
            <a:r>
              <a:rPr lang="en-US" sz="2800" dirty="0">
                <a:latin typeface="Comic Sans MS" panose="030F0702030302020204" pitchFamily="66" charset="0"/>
              </a:rPr>
              <a:t>(b) Have no wings</a:t>
            </a:r>
            <a:r>
              <a:rPr lang="en-US" sz="2800" dirty="0" smtClean="0">
                <a:latin typeface="Comic Sans MS" panose="030F0702030302020204" pitchFamily="66" charset="0"/>
              </a:rPr>
              <a:t>……………………………………………. 3</a:t>
            </a:r>
            <a:endParaRPr lang="en-US" sz="2800" dirty="0">
              <a:latin typeface="Comic Sans MS" panose="030F0702030302020204" pitchFamily="66" charset="0"/>
            </a:endParaRPr>
          </a:p>
          <a:p>
            <a:pPr marL="0" indent="0">
              <a:buNone/>
            </a:pPr>
            <a:r>
              <a:rPr lang="en-US" sz="2800" dirty="0">
                <a:latin typeface="Comic Sans MS" panose="030F0702030302020204" pitchFamily="66" charset="0"/>
              </a:rPr>
              <a:t>2 (a) has four wings………………………………………… </a:t>
            </a:r>
            <a:r>
              <a:rPr lang="en-US" sz="2800" dirty="0" smtClean="0">
                <a:latin typeface="Comic Sans MS" panose="030F0702030302020204" pitchFamily="66" charset="0"/>
              </a:rPr>
              <a:t>G</a:t>
            </a:r>
            <a:endParaRPr lang="en-US" sz="2800" dirty="0">
              <a:latin typeface="Comic Sans MS" panose="030F0702030302020204" pitchFamily="66" charset="0"/>
            </a:endParaRPr>
          </a:p>
          <a:p>
            <a:pPr marL="0" indent="0">
              <a:buNone/>
            </a:pPr>
            <a:r>
              <a:rPr lang="en-US" sz="2800" dirty="0">
                <a:latin typeface="Comic Sans MS" panose="030F0702030302020204" pitchFamily="66" charset="0"/>
              </a:rPr>
              <a:t>Has two wings</a:t>
            </a:r>
            <a:r>
              <a:rPr lang="en-US" sz="2800" dirty="0" smtClean="0">
                <a:latin typeface="Comic Sans MS" panose="030F0702030302020204" pitchFamily="66" charset="0"/>
              </a:rPr>
              <a:t>…………………………………………………… H</a:t>
            </a:r>
          </a:p>
          <a:p>
            <a:pPr marL="0" indent="0">
              <a:buNone/>
            </a:pPr>
            <a:r>
              <a:rPr lang="en-US" sz="2800" dirty="0" smtClean="0">
                <a:latin typeface="Comic Sans MS" panose="030F0702030302020204" pitchFamily="66" charset="0"/>
              </a:rPr>
              <a:t>3 </a:t>
            </a:r>
            <a:r>
              <a:rPr lang="en-US" sz="2800" dirty="0">
                <a:latin typeface="Comic Sans MS" panose="030F0702030302020204" pitchFamily="66" charset="0"/>
              </a:rPr>
              <a:t>(a) has six legs</a:t>
            </a:r>
            <a:r>
              <a:rPr lang="en-US" sz="2800" dirty="0" smtClean="0">
                <a:latin typeface="Comic Sans MS" panose="030F0702030302020204" pitchFamily="66" charset="0"/>
              </a:rPr>
              <a:t>……………………………………………… T</a:t>
            </a:r>
            <a:endParaRPr lang="en-US" sz="2800" dirty="0">
              <a:latin typeface="Comic Sans MS" panose="030F0702030302020204" pitchFamily="66" charset="0"/>
            </a:endParaRPr>
          </a:p>
          <a:p>
            <a:pPr marL="0" indent="0">
              <a:buNone/>
            </a:pPr>
            <a:r>
              <a:rPr lang="en-US" sz="2800" dirty="0">
                <a:latin typeface="Comic Sans MS" panose="030F0702030302020204" pitchFamily="66" charset="0"/>
              </a:rPr>
              <a:t>Has more than six legs</a:t>
            </a:r>
            <a:r>
              <a:rPr lang="en-US" sz="2800" dirty="0" smtClean="0">
                <a:latin typeface="Comic Sans MS" panose="030F0702030302020204" pitchFamily="66" charset="0"/>
              </a:rPr>
              <a:t>……………………………………… C</a:t>
            </a:r>
            <a:endParaRPr lang="en-US" sz="2800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01743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0706" y="684270"/>
            <a:ext cx="8911687" cy="819679"/>
          </a:xfrm>
        </p:spPr>
        <p:txBody>
          <a:bodyPr/>
          <a:lstStyle/>
          <a:p>
            <a:r>
              <a:rPr lang="en-US" b="1" dirty="0" smtClean="0">
                <a:latin typeface="Comic Sans MS" panose="030F0702030302020204" pitchFamily="66" charset="0"/>
              </a:rPr>
              <a:t>Exercise</a:t>
            </a:r>
            <a:endParaRPr lang="en-US" dirty="0">
              <a:latin typeface="Comic Sans MS" panose="030F0702030302020204" pitchFamily="66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5211" y="1648326"/>
            <a:ext cx="9519401" cy="442762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800" dirty="0" smtClean="0">
                <a:latin typeface="Comic Sans MS" panose="030F0702030302020204" pitchFamily="66" charset="0"/>
              </a:rPr>
              <a:t>1</a:t>
            </a:r>
            <a:r>
              <a:rPr lang="en-US" sz="2800" dirty="0">
                <a:latin typeface="Comic Sans MS" panose="030F0702030302020204" pitchFamily="66" charset="0"/>
              </a:rPr>
              <a:t>. You are provided with the following organisms;</a:t>
            </a:r>
          </a:p>
          <a:p>
            <a:pPr marL="0" indent="0">
              <a:buNone/>
            </a:pPr>
            <a:r>
              <a:rPr lang="en-US" sz="2800" dirty="0">
                <a:latin typeface="Comic Sans MS" panose="030F0702030302020204" pitchFamily="66" charset="0"/>
              </a:rPr>
              <a:t>Butterfly (A) worker bee (B) cockroach (C) termite (D) and housefly (E).</a:t>
            </a:r>
          </a:p>
          <a:p>
            <a:pPr marL="0" indent="0">
              <a:buNone/>
            </a:pPr>
            <a:r>
              <a:rPr lang="en-US" sz="2800" dirty="0">
                <a:latin typeface="Comic Sans MS" panose="030F0702030302020204" pitchFamily="66" charset="0"/>
              </a:rPr>
              <a:t>Construct a dichotomous key to identify the organisms.</a:t>
            </a:r>
          </a:p>
          <a:p>
            <a:pPr marL="0" indent="0">
              <a:buNone/>
            </a:pPr>
            <a:r>
              <a:rPr lang="en-US" sz="2800" dirty="0">
                <a:latin typeface="Comic Sans MS" panose="030F0702030302020204" pitchFamily="66" charset="0"/>
              </a:rPr>
              <a:t>2. You are provided with the following specimens, Cockroach (A), housefly (B), spider(C), worker bee (D) and millipede (E). Construct a dichotomous key to identify the specimens</a:t>
            </a:r>
            <a:r>
              <a:rPr lang="en-US" sz="2800" dirty="0" smtClean="0">
                <a:latin typeface="Comic Sans MS" panose="030F0702030302020204" pitchFamily="66" charset="0"/>
              </a:rPr>
              <a:t>.</a:t>
            </a:r>
            <a:endParaRPr lang="en-US" sz="2800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31868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13800" b="1" dirty="0" smtClean="0">
                <a:latin typeface="Comic Sans MS" panose="030F0702030302020204" pitchFamily="66" charset="0"/>
              </a:rPr>
              <a:t>THE END</a:t>
            </a:r>
            <a:endParaRPr lang="en-US" sz="13800" b="1" dirty="0">
              <a:latin typeface="Comic Sans MS" panose="030F0702030302020204" pitchFamily="66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r"/>
            <a:r>
              <a:rPr lang="en-US" sz="6000" b="1" dirty="0" smtClean="0">
                <a:latin typeface="Comic Sans MS" panose="030F0702030302020204" pitchFamily="66" charset="0"/>
              </a:rPr>
              <a:t>GOOD LUCK</a:t>
            </a:r>
            <a:endParaRPr lang="en-US" sz="6000" b="1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2296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0964" y="953819"/>
            <a:ext cx="8324850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3523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9117" y="624110"/>
            <a:ext cx="9555496" cy="891869"/>
          </a:xfrm>
        </p:spPr>
        <p:txBody>
          <a:bodyPr/>
          <a:lstStyle/>
          <a:p>
            <a:r>
              <a:rPr lang="en-US" b="1" dirty="0" smtClean="0">
                <a:latin typeface="Comic Sans MS" panose="030F0702030302020204" pitchFamily="66" charset="0"/>
              </a:rPr>
              <a:t>CLASSIFICATION OF INSECTS</a:t>
            </a:r>
            <a:endParaRPr lang="en-US" b="1" dirty="0">
              <a:latin typeface="Comic Sans MS" panose="030F0702030302020204" pitchFamily="66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1696453"/>
            <a:ext cx="8915400" cy="357337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3600" dirty="0" smtClean="0">
                <a:latin typeface="Comic Sans MS" panose="030F0702030302020204" pitchFamily="66" charset="0"/>
              </a:rPr>
              <a:t>Kingdom : 	Animalia</a:t>
            </a:r>
          </a:p>
          <a:p>
            <a:pPr>
              <a:lnSpc>
                <a:spcPct val="150000"/>
              </a:lnSpc>
            </a:pPr>
            <a:r>
              <a:rPr lang="en-US" sz="3600" dirty="0" smtClean="0">
                <a:latin typeface="Comic Sans MS" panose="030F0702030302020204" pitchFamily="66" charset="0"/>
              </a:rPr>
              <a:t>Phylum	: 	</a:t>
            </a:r>
            <a:r>
              <a:rPr lang="en-US" sz="3600" dirty="0" err="1" smtClean="0">
                <a:latin typeface="Comic Sans MS" panose="030F0702030302020204" pitchFamily="66" charset="0"/>
              </a:rPr>
              <a:t>Arthropoda</a:t>
            </a:r>
            <a:endParaRPr lang="en-US" sz="3600" dirty="0" smtClean="0">
              <a:latin typeface="Comic Sans MS" panose="030F0702030302020204" pitchFamily="66" charset="0"/>
            </a:endParaRPr>
          </a:p>
          <a:p>
            <a:pPr>
              <a:lnSpc>
                <a:spcPct val="150000"/>
              </a:lnSpc>
            </a:pPr>
            <a:r>
              <a:rPr lang="en-US" sz="3600" dirty="0" smtClean="0">
                <a:latin typeface="Comic Sans MS" panose="030F0702030302020204" pitchFamily="66" charset="0"/>
              </a:rPr>
              <a:t>Class		: 	</a:t>
            </a:r>
            <a:r>
              <a:rPr lang="en-US" sz="3600" dirty="0" err="1" smtClean="0">
                <a:latin typeface="Comic Sans MS" panose="030F0702030302020204" pitchFamily="66" charset="0"/>
              </a:rPr>
              <a:t>Insecta</a:t>
            </a:r>
            <a:endParaRPr lang="en-US" sz="3600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3996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2E5369"/>
      </a:dk2>
      <a:lt2>
        <a:srgbClr val="CFE2E7"/>
      </a:lt2>
      <a:accent1>
        <a:srgbClr val="353535"/>
      </a:accent1>
      <a:accent2>
        <a:srgbClr val="31B4E6"/>
      </a:accent2>
      <a:accent3>
        <a:srgbClr val="265991"/>
      </a:accent3>
      <a:accent4>
        <a:srgbClr val="7E40CC"/>
      </a:accent4>
      <a:accent5>
        <a:srgbClr val="B927E9"/>
      </a:accent5>
      <a:accent6>
        <a:srgbClr val="E833BF"/>
      </a:accent6>
      <a:hlink>
        <a:srgbClr val="2DA0F1"/>
      </a:hlink>
      <a:folHlink>
        <a:srgbClr val="7ED1E6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4F34B87B-9C7A-41AE-A6CB-48536223DFF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1666</TotalTime>
  <Words>2358</Words>
  <Application>Microsoft Office PowerPoint</Application>
  <PresentationFormat>Widescreen</PresentationFormat>
  <Paragraphs>353</Paragraphs>
  <Slides>74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74</vt:i4>
      </vt:variant>
    </vt:vector>
  </HeadingPairs>
  <TitlesOfParts>
    <vt:vector size="81" baseType="lpstr">
      <vt:lpstr>Arial</vt:lpstr>
      <vt:lpstr>Century Gothic</vt:lpstr>
      <vt:lpstr>Comic Sans MS</vt:lpstr>
      <vt:lpstr>Leelawadee</vt:lpstr>
      <vt:lpstr>Times New Roman</vt:lpstr>
      <vt:lpstr>Wingdings 3</vt:lpstr>
      <vt:lpstr>Wisp</vt:lpstr>
      <vt:lpstr>INSECTS OF IMPORTANCE</vt:lpstr>
      <vt:lpstr>Competency</vt:lpstr>
      <vt:lpstr>Learning outcomes</vt:lpstr>
      <vt:lpstr>…….. continued</vt:lpstr>
      <vt:lpstr>RECALL INSECTS</vt:lpstr>
      <vt:lpstr>Characteristics of insects</vt:lpstr>
      <vt:lpstr>Characteristics of insects</vt:lpstr>
      <vt:lpstr>PowerPoint Presentation</vt:lpstr>
      <vt:lpstr>CLASSIFICATION OF INSECTS</vt:lpstr>
      <vt:lpstr>Revision Exercise</vt:lpstr>
      <vt:lpstr>GENERAL EXTERNAL OBSERVABLE FEATURES OF INSECTS</vt:lpstr>
      <vt:lpstr>Generally;</vt:lpstr>
      <vt:lpstr>BE AS DESCRITIVE AS POSSIBLE WITH THESE FEATURES</vt:lpstr>
      <vt:lpstr>THE HEAD</vt:lpstr>
      <vt:lpstr>Features on the head</vt:lpstr>
      <vt:lpstr>THE THORAX</vt:lpstr>
      <vt:lpstr>Features on the thorax</vt:lpstr>
      <vt:lpstr>THE ABDOMEN</vt:lpstr>
      <vt:lpstr>Features on the abdomen</vt:lpstr>
      <vt:lpstr>LEGS OF INSECTS</vt:lpstr>
      <vt:lpstr>PowerPoint Presentation</vt:lpstr>
      <vt:lpstr>WINGS</vt:lpstr>
      <vt:lpstr>About wings …..</vt:lpstr>
      <vt:lpstr>INSECT MOUTH PARTS</vt:lpstr>
      <vt:lpstr>Generally</vt:lpstr>
      <vt:lpstr>INSECTS IN SUMMARY</vt:lpstr>
      <vt:lpstr>THE HOUSE FLY (Musca domestica)</vt:lpstr>
      <vt:lpstr>PowerPoint Presentation</vt:lpstr>
      <vt:lpstr>PowerPoint Presentation</vt:lpstr>
      <vt:lpstr>LIFE CYCLE OF THE HOUSEFLY</vt:lpstr>
      <vt:lpstr>PowerPoint Presentation</vt:lpstr>
      <vt:lpstr>…….. the adult is the harmful stage</vt:lpstr>
      <vt:lpstr>Methods of controlling houseflies</vt:lpstr>
      <vt:lpstr>……. control continued</vt:lpstr>
      <vt:lpstr>THE COCKROACH (Periplaneta americana)</vt:lpstr>
      <vt:lpstr>PowerPoint Presentation</vt:lpstr>
      <vt:lpstr>LIFE CYCLE OF THE COCROACH</vt:lpstr>
      <vt:lpstr>PowerPoint Presentation</vt:lpstr>
      <vt:lpstr>PowerPoint Presentation</vt:lpstr>
      <vt:lpstr>Assignment</vt:lpstr>
      <vt:lpstr>THE MOSQUITO (Anopheles gambiae)</vt:lpstr>
      <vt:lpstr>PowerPoint Presentation</vt:lpstr>
      <vt:lpstr>LIFE CYCLE</vt:lpstr>
      <vt:lpstr>PowerPoint Presentation</vt:lpstr>
      <vt:lpstr>The adult is the harmful stage – Spreads diseases. (3 genera)</vt:lpstr>
      <vt:lpstr>Control of mosquitoes</vt:lpstr>
      <vt:lpstr>PowerPoint Presentation</vt:lpstr>
      <vt:lpstr>THE TERMITE (Incisitermes minor)</vt:lpstr>
      <vt:lpstr>PowerPoint Presentation</vt:lpstr>
      <vt:lpstr>PowerPoint Presentation</vt:lpstr>
      <vt:lpstr>THE HONEY BEE (Apis mellifera)</vt:lpstr>
      <vt:lpstr>Mode of life</vt:lpstr>
      <vt:lpstr>Worker bees – sterile females</vt:lpstr>
      <vt:lpstr>PowerPoint Presentation</vt:lpstr>
      <vt:lpstr>PowerPoint Presentation</vt:lpstr>
      <vt:lpstr>PowerPoint Presentation</vt:lpstr>
      <vt:lpstr>PowerPoint Presentation</vt:lpstr>
      <vt:lpstr>Life cycle of the worker bee</vt:lpstr>
      <vt:lpstr>PowerPoint Presentation</vt:lpstr>
      <vt:lpstr>PowerPoint Presentation</vt:lpstr>
      <vt:lpstr>PowerPoint Presentation</vt:lpstr>
      <vt:lpstr>THE BUTTER FLY (Papilio demodocus)</vt:lpstr>
      <vt:lpstr>PowerPoint Presentation</vt:lpstr>
      <vt:lpstr>LIFE CYCLE</vt:lpstr>
      <vt:lpstr>PowerPoint Presentation</vt:lpstr>
      <vt:lpstr>PowerPoint Presentation</vt:lpstr>
      <vt:lpstr>GENERAL IMPORTANCE OF INSECTS</vt:lpstr>
      <vt:lpstr>PowerPoint Presentation</vt:lpstr>
      <vt:lpstr>REASONS WHY INSECTS ARE VERY SUCCESSFUL ORGANISMS</vt:lpstr>
      <vt:lpstr>PowerPoint Presentation</vt:lpstr>
      <vt:lpstr>USE OF DICOTOMOUS KEYS TO IDENTIFY INSECTS</vt:lpstr>
      <vt:lpstr>Solution</vt:lpstr>
      <vt:lpstr>Exercise</vt:lpstr>
      <vt:lpstr>THE END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INSECTS OF IMPORTANCE</dc:title>
  <dc:creator>HP</dc:creator>
  <cp:lastModifiedBy>HP</cp:lastModifiedBy>
  <cp:revision>237</cp:revision>
  <dcterms:created xsi:type="dcterms:W3CDTF">2021-08-17T05:29:13Z</dcterms:created>
  <dcterms:modified xsi:type="dcterms:W3CDTF">2024-09-17T11:54:07Z</dcterms:modified>
</cp:coreProperties>
</file>